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5" r:id="rId3"/>
  </p:sldMasterIdLst>
  <p:notesMasterIdLst>
    <p:notesMasterId r:id="rId4"/>
  </p:notesMasterIdLst>
  <p:sldIdLst>
    <p:sldId id="256" r:id="rId5"/>
    <p:sldId id="257" r:id="rId6"/>
    <p:sldId id="258" r:id="rId7"/>
    <p:sldId id="259" r:id="rId8"/>
    <p:sldId id="260" r:id="rId9"/>
  </p:sldIdLst>
  <p:sldSz cy="8229600" cx="14630400"/>
  <p:notesSz cx="8229600" cy="14630400"/>
  <p:embeddedFontLst>
    <p:embeddedFont>
      <p:font typeface="Fraunces"/>
      <p:regular r:id="rId10"/>
      <p:bold r:id="rId11"/>
      <p:italic r:id="rId12"/>
      <p:boldItalic r:id="rId13"/>
    </p:embeddedFont>
    <p:embeddedFont>
      <p:font typeface="Epilogue"/>
      <p:regular r:id="rId14"/>
      <p:bold r:id="rId15"/>
      <p:italic r:id="rId16"/>
      <p:boldItalic r:id="rId17"/>
    </p:embeddedFont>
    <p:embeddedFont>
      <p:font typeface="Comfortaa"/>
      <p:regular r:id="rId18"/>
      <p:bold r:id="rId1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11" Type="http://schemas.openxmlformats.org/officeDocument/2006/relationships/font" Target="fonts/Fraunces-bold.fntdata"/><Relationship Id="rId10" Type="http://schemas.openxmlformats.org/officeDocument/2006/relationships/font" Target="fonts/Fraunces-regular.fntdata"/><Relationship Id="rId13" Type="http://schemas.openxmlformats.org/officeDocument/2006/relationships/font" Target="fonts/Fraunces-boldItalic.fntdata"/><Relationship Id="rId12" Type="http://schemas.openxmlformats.org/officeDocument/2006/relationships/font" Target="fonts/Fraunces-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5" Type="http://schemas.openxmlformats.org/officeDocument/2006/relationships/font" Target="fonts/Epilogue-bold.fntdata"/><Relationship Id="rId14" Type="http://schemas.openxmlformats.org/officeDocument/2006/relationships/font" Target="fonts/Epilogue-regular.fntdata"/><Relationship Id="rId17" Type="http://schemas.openxmlformats.org/officeDocument/2006/relationships/font" Target="fonts/Epilogue-boldItalic.fntdata"/><Relationship Id="rId16" Type="http://schemas.openxmlformats.org/officeDocument/2006/relationships/font" Target="fonts/Epilogue-italic.fntdata"/><Relationship Id="rId5" Type="http://schemas.openxmlformats.org/officeDocument/2006/relationships/slide" Target="slides/slide1.xml"/><Relationship Id="rId19" Type="http://schemas.openxmlformats.org/officeDocument/2006/relationships/font" Target="fonts/Comfortaa-bold.fntdata"/><Relationship Id="rId6" Type="http://schemas.openxmlformats.org/officeDocument/2006/relationships/slide" Target="slides/slide2.xml"/><Relationship Id="rId18" Type="http://schemas.openxmlformats.org/officeDocument/2006/relationships/font" Target="fonts/Comfortaa-regular.fntdata"/><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t>‹#›</a:t>
            </a:fld>
            <a:endParaRPr b="0" i="0" sz="1200" u="none" cap="none" strike="noStrik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 name="Shape 35"/>
        <p:cNvGrpSpPr/>
        <p:nvPr/>
      </p:nvGrpSpPr>
      <p:grpSpPr>
        <a:xfrm>
          <a:off x="0" y="0"/>
          <a:ext cx="0" cy="0"/>
          <a:chOff x="0" y="0"/>
          <a:chExt cx="0" cy="0"/>
        </a:xfrm>
      </p:grpSpPr>
      <p:sp>
        <p:nvSpPr>
          <p:cNvPr id="36" name="Google Shape;36;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 name="Google Shape;37;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 name="Google Shape;38;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 name="Shape 45"/>
        <p:cNvGrpSpPr/>
        <p:nvPr/>
      </p:nvGrpSpPr>
      <p:grpSpPr>
        <a:xfrm>
          <a:off x="0" y="0"/>
          <a:ext cx="0" cy="0"/>
          <a:chOff x="0" y="0"/>
          <a:chExt cx="0" cy="0"/>
        </a:xfrm>
      </p:grpSpPr>
      <p:sp>
        <p:nvSpPr>
          <p:cNvPr id="46" name="Google Shape;46;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 name="Google Shape;47;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 name="Google Shape;48;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 name="Shape 54"/>
        <p:cNvGrpSpPr/>
        <p:nvPr/>
      </p:nvGrpSpPr>
      <p:grpSpPr>
        <a:xfrm>
          <a:off x="0" y="0"/>
          <a:ext cx="0" cy="0"/>
          <a:chOff x="0" y="0"/>
          <a:chExt cx="0" cy="0"/>
        </a:xfrm>
      </p:grpSpPr>
      <p:sp>
        <p:nvSpPr>
          <p:cNvPr id="55" name="Google Shape;55;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6" name="Google Shape;56;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 name="Google Shape;57;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5" name="Google Shape;75;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6" name="Google Shape;76;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1" name="Google Shape;91;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2" name="Google Shape;92;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 master">
  <p:cSld name="Slide 1 master">
    <p:spTree>
      <p:nvGrpSpPr>
        <p:cNvPr id="10" name="Shape 10"/>
        <p:cNvGrpSpPr/>
        <p:nvPr/>
      </p:nvGrpSpPr>
      <p:grpSpPr>
        <a:xfrm>
          <a:off x="0" y="0"/>
          <a:ext cx="0" cy="0"/>
          <a:chOff x="0" y="0"/>
          <a:chExt cx="0" cy="0"/>
        </a:xfrm>
      </p:grpSpPr>
      <p:sp>
        <p:nvSpPr>
          <p:cNvPr id="11" name="Google Shape;11;p2"/>
          <p:cNvSpPr/>
          <p:nvPr/>
        </p:nvSpPr>
        <p:spPr>
          <a:xfrm>
            <a:off x="0" y="0"/>
            <a:ext cx="14630400" cy="8229600"/>
          </a:xfrm>
          <a:prstGeom prst="rect">
            <a:avLst/>
          </a:prstGeom>
          <a:solidFill>
            <a:srgbClr val="A8A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0" y="0"/>
            <a:ext cx="14630400" cy="8229600"/>
          </a:xfrm>
          <a:prstGeom prst="rect">
            <a:avLst/>
          </a:prstGeom>
          <a:solidFill>
            <a:srgbClr val="080E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3" name="Google Shape;13;p2">
            <a:hlinkClick r:id="rId2"/>
          </p:cNvPr>
          <p:cNvPicPr preferRelativeResize="0"/>
          <p:nvPr/>
        </p:nvPicPr>
        <p:blipFill rotWithShape="1">
          <a:blip r:embed="rId3">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2 master">
  <p:cSld name="Slide 2 master">
    <p:spTree>
      <p:nvGrpSpPr>
        <p:cNvPr id="14" name="Shape 14"/>
        <p:cNvGrpSpPr/>
        <p:nvPr/>
      </p:nvGrpSpPr>
      <p:grpSpPr>
        <a:xfrm>
          <a:off x="0" y="0"/>
          <a:ext cx="0" cy="0"/>
          <a:chOff x="0" y="0"/>
          <a:chExt cx="0" cy="0"/>
        </a:xfrm>
      </p:grpSpPr>
      <p:sp>
        <p:nvSpPr>
          <p:cNvPr id="15" name="Google Shape;15;p3"/>
          <p:cNvSpPr/>
          <p:nvPr/>
        </p:nvSpPr>
        <p:spPr>
          <a:xfrm>
            <a:off x="0" y="0"/>
            <a:ext cx="14630400" cy="8229600"/>
          </a:xfrm>
          <a:prstGeom prst="rect">
            <a:avLst/>
          </a:prstGeom>
          <a:solidFill>
            <a:srgbClr val="A8A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3"/>
          <p:cNvSpPr/>
          <p:nvPr/>
        </p:nvSpPr>
        <p:spPr>
          <a:xfrm>
            <a:off x="0" y="0"/>
            <a:ext cx="14630400" cy="8229600"/>
          </a:xfrm>
          <a:prstGeom prst="rect">
            <a:avLst/>
          </a:prstGeom>
          <a:solidFill>
            <a:srgbClr val="080E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7" name="Google Shape;17;p3">
            <a:hlinkClick r:id="rId2"/>
          </p:cNvPr>
          <p:cNvPicPr preferRelativeResize="0"/>
          <p:nvPr/>
        </p:nvPicPr>
        <p:blipFill rotWithShape="1">
          <a:blip r:embed="rId3">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3 master">
  <p:cSld name="Slide 3 master">
    <p:spTree>
      <p:nvGrpSpPr>
        <p:cNvPr id="18" name="Shape 18"/>
        <p:cNvGrpSpPr/>
        <p:nvPr/>
      </p:nvGrpSpPr>
      <p:grpSpPr>
        <a:xfrm>
          <a:off x="0" y="0"/>
          <a:ext cx="0" cy="0"/>
          <a:chOff x="0" y="0"/>
          <a:chExt cx="0" cy="0"/>
        </a:xfrm>
      </p:grpSpPr>
      <p:sp>
        <p:nvSpPr>
          <p:cNvPr id="19" name="Google Shape;19;p4"/>
          <p:cNvSpPr/>
          <p:nvPr/>
        </p:nvSpPr>
        <p:spPr>
          <a:xfrm>
            <a:off x="0" y="0"/>
            <a:ext cx="14630400" cy="8229600"/>
          </a:xfrm>
          <a:prstGeom prst="rect">
            <a:avLst/>
          </a:prstGeom>
          <a:solidFill>
            <a:srgbClr val="A8A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p:nvPr/>
        </p:nvSpPr>
        <p:spPr>
          <a:xfrm>
            <a:off x="0" y="0"/>
            <a:ext cx="14630400" cy="8229600"/>
          </a:xfrm>
          <a:prstGeom prst="rect">
            <a:avLst/>
          </a:prstGeom>
          <a:solidFill>
            <a:srgbClr val="080E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1" name="Google Shape;21;p4">
            <a:hlinkClick r:id="rId2"/>
          </p:cNvPr>
          <p:cNvPicPr preferRelativeResize="0"/>
          <p:nvPr/>
        </p:nvPicPr>
        <p:blipFill rotWithShape="1">
          <a:blip r:embed="rId3">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4 master">
  <p:cSld name="Slide 4 master">
    <p:spTree>
      <p:nvGrpSpPr>
        <p:cNvPr id="22" name="Shape 22"/>
        <p:cNvGrpSpPr/>
        <p:nvPr/>
      </p:nvGrpSpPr>
      <p:grpSpPr>
        <a:xfrm>
          <a:off x="0" y="0"/>
          <a:ext cx="0" cy="0"/>
          <a:chOff x="0" y="0"/>
          <a:chExt cx="0" cy="0"/>
        </a:xfrm>
      </p:grpSpPr>
      <p:sp>
        <p:nvSpPr>
          <p:cNvPr id="23" name="Google Shape;23;p5"/>
          <p:cNvSpPr/>
          <p:nvPr/>
        </p:nvSpPr>
        <p:spPr>
          <a:xfrm>
            <a:off x="0" y="0"/>
            <a:ext cx="14630400" cy="8229600"/>
          </a:xfrm>
          <a:prstGeom prst="rect">
            <a:avLst/>
          </a:prstGeom>
          <a:solidFill>
            <a:srgbClr val="A8A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5"/>
          <p:cNvSpPr/>
          <p:nvPr/>
        </p:nvSpPr>
        <p:spPr>
          <a:xfrm>
            <a:off x="0" y="0"/>
            <a:ext cx="14630400" cy="8229600"/>
          </a:xfrm>
          <a:prstGeom prst="rect">
            <a:avLst/>
          </a:prstGeom>
          <a:solidFill>
            <a:srgbClr val="080E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5" name="Google Shape;25;p5">
            <a:hlinkClick r:id="rId2"/>
          </p:cNvPr>
          <p:cNvPicPr preferRelativeResize="0"/>
          <p:nvPr/>
        </p:nvPicPr>
        <p:blipFill rotWithShape="1">
          <a:blip r:embed="rId3">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5 master">
  <p:cSld name="Slide 5 master">
    <p:spTree>
      <p:nvGrpSpPr>
        <p:cNvPr id="26" name="Shape 26"/>
        <p:cNvGrpSpPr/>
        <p:nvPr/>
      </p:nvGrpSpPr>
      <p:grpSpPr>
        <a:xfrm>
          <a:off x="0" y="0"/>
          <a:ext cx="0" cy="0"/>
          <a:chOff x="0" y="0"/>
          <a:chExt cx="0" cy="0"/>
        </a:xfrm>
      </p:grpSpPr>
      <p:sp>
        <p:nvSpPr>
          <p:cNvPr id="27" name="Google Shape;27;p6"/>
          <p:cNvSpPr/>
          <p:nvPr/>
        </p:nvSpPr>
        <p:spPr>
          <a:xfrm>
            <a:off x="0" y="0"/>
            <a:ext cx="14630400" cy="8229600"/>
          </a:xfrm>
          <a:prstGeom prst="rect">
            <a:avLst/>
          </a:prstGeom>
          <a:solidFill>
            <a:srgbClr val="A8A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6"/>
          <p:cNvSpPr/>
          <p:nvPr/>
        </p:nvSpPr>
        <p:spPr>
          <a:xfrm>
            <a:off x="0" y="0"/>
            <a:ext cx="14630400" cy="8229600"/>
          </a:xfrm>
          <a:prstGeom prst="rect">
            <a:avLst/>
          </a:prstGeom>
          <a:solidFill>
            <a:srgbClr val="080E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9" name="Google Shape;29;p6">
            <a:hlinkClick r:id="rId2"/>
          </p:cNvPr>
          <p:cNvPicPr preferRelativeResize="0"/>
          <p:nvPr/>
        </p:nvPicPr>
        <p:blipFill rotWithShape="1">
          <a:blip r:embed="rId3">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6 master">
  <p:cSld name="Slide 6 master">
    <p:spTree>
      <p:nvGrpSpPr>
        <p:cNvPr id="30" name="Shape 30"/>
        <p:cNvGrpSpPr/>
        <p:nvPr/>
      </p:nvGrpSpPr>
      <p:grpSpPr>
        <a:xfrm>
          <a:off x="0" y="0"/>
          <a:ext cx="0" cy="0"/>
          <a:chOff x="0" y="0"/>
          <a:chExt cx="0" cy="0"/>
        </a:xfrm>
      </p:grpSpPr>
      <p:sp>
        <p:nvSpPr>
          <p:cNvPr id="31" name="Google Shape;31;p7"/>
          <p:cNvSpPr/>
          <p:nvPr/>
        </p:nvSpPr>
        <p:spPr>
          <a:xfrm>
            <a:off x="0" y="0"/>
            <a:ext cx="14630400" cy="8229600"/>
          </a:xfrm>
          <a:prstGeom prst="rect">
            <a:avLst/>
          </a:prstGeom>
          <a:solidFill>
            <a:srgbClr val="A8A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7"/>
          <p:cNvSpPr/>
          <p:nvPr/>
        </p:nvSpPr>
        <p:spPr>
          <a:xfrm>
            <a:off x="0" y="0"/>
            <a:ext cx="14630400" cy="8229600"/>
          </a:xfrm>
          <a:prstGeom prst="rect">
            <a:avLst/>
          </a:prstGeom>
          <a:solidFill>
            <a:srgbClr val="080E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33" name="Google Shape;33;p7">
            <a:hlinkClick r:id="rId2"/>
          </p:cNvPr>
          <p:cNvPicPr preferRelativeResize="0"/>
          <p:nvPr/>
        </p:nvPicPr>
        <p:blipFill rotWithShape="1">
          <a:blip r:embed="rId3">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p:cSld name="DEFAULT">
    <p:bg>
      <p:bgPr>
        <a:solidFill>
          <a:schemeClr val="lt1"/>
        </a:solidFill>
      </p:bgPr>
    </p:bg>
    <p:spTree>
      <p:nvGrpSpPr>
        <p:cNvPr id="34" name="Shape 34"/>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 name="Shape 9"/>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0.png"/><Relationship Id="rId4" Type="http://schemas.openxmlformats.org/officeDocument/2006/relationships/image" Target="../media/image7.png"/><Relationship Id="rId5" Type="http://schemas.openxmlformats.org/officeDocument/2006/relationships/image" Target="../media/image1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8.png"/><Relationship Id="rId4" Type="http://schemas.openxmlformats.org/officeDocument/2006/relationships/image" Target="../media/image14.png"/><Relationship Id="rId5" Type="http://schemas.openxmlformats.org/officeDocument/2006/relationships/image" Target="../media/image12.png"/><Relationship Id="rId6"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 name="Shape 39"/>
        <p:cNvGrpSpPr/>
        <p:nvPr/>
      </p:nvGrpSpPr>
      <p:grpSpPr>
        <a:xfrm>
          <a:off x="0" y="0"/>
          <a:ext cx="0" cy="0"/>
          <a:chOff x="0" y="0"/>
          <a:chExt cx="0" cy="0"/>
        </a:xfrm>
      </p:grpSpPr>
      <p:pic>
        <p:nvPicPr>
          <p:cNvPr descr="preencoded.png" id="40" name="Google Shape;40;p9"/>
          <p:cNvPicPr preferRelativeResize="0"/>
          <p:nvPr/>
        </p:nvPicPr>
        <p:blipFill rotWithShape="1">
          <a:blip r:embed="rId3">
            <a:alphaModFix/>
          </a:blip>
          <a:srcRect b="0" l="0" r="0" t="0"/>
          <a:stretch/>
        </p:blipFill>
        <p:spPr>
          <a:xfrm>
            <a:off x="0" y="0"/>
            <a:ext cx="14630400" cy="8229600"/>
          </a:xfrm>
          <a:prstGeom prst="rect">
            <a:avLst/>
          </a:prstGeom>
          <a:noFill/>
          <a:ln>
            <a:noFill/>
          </a:ln>
        </p:spPr>
      </p:pic>
      <p:sp>
        <p:nvSpPr>
          <p:cNvPr id="41" name="Google Shape;41;p9"/>
          <p:cNvSpPr/>
          <p:nvPr/>
        </p:nvSpPr>
        <p:spPr>
          <a:xfrm>
            <a:off x="0" y="0"/>
            <a:ext cx="14630400" cy="8229600"/>
          </a:xfrm>
          <a:prstGeom prst="rect">
            <a:avLst/>
          </a:prstGeom>
          <a:solidFill>
            <a:srgbClr val="080E26">
              <a:alpha val="8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9"/>
          <p:cNvSpPr/>
          <p:nvPr/>
        </p:nvSpPr>
        <p:spPr>
          <a:xfrm>
            <a:off x="516612" y="1096089"/>
            <a:ext cx="13597176" cy="2767489"/>
          </a:xfrm>
          <a:prstGeom prst="rect">
            <a:avLst/>
          </a:prstGeom>
          <a:noFill/>
          <a:ln>
            <a:noFill/>
          </a:ln>
        </p:spPr>
        <p:txBody>
          <a:bodyPr anchorCtr="0" anchor="t" bIns="0" lIns="0" spcFirstLastPara="1" rIns="0" wrap="square" tIns="0">
            <a:noAutofit/>
          </a:bodyPr>
          <a:lstStyle/>
          <a:p>
            <a:pPr indent="0" lvl="0" marL="0" marR="0" rtl="0" algn="l">
              <a:lnSpc>
                <a:spcPct val="124712"/>
              </a:lnSpc>
              <a:spcBef>
                <a:spcPts val="0"/>
              </a:spcBef>
              <a:spcAft>
                <a:spcPts val="0"/>
              </a:spcAft>
              <a:buClr>
                <a:srgbClr val="FFFFFF"/>
              </a:buClr>
              <a:buSzPts val="8700"/>
              <a:buFont typeface="Fraunces"/>
              <a:buNone/>
            </a:pPr>
            <a:r>
              <a:rPr b="0" i="0" lang="en-US" sz="8700" u="none" cap="none" strike="noStrike">
                <a:solidFill>
                  <a:srgbClr val="FFFFFF"/>
                </a:solidFill>
                <a:latin typeface="Fraunces"/>
                <a:ea typeface="Fraunces"/>
                <a:cs typeface="Fraunces"/>
                <a:sym typeface="Fraunces"/>
              </a:rPr>
              <a:t>Understanding Python Data Structures</a:t>
            </a:r>
            <a:endParaRPr b="0" i="0" sz="8700" u="none" cap="none" strike="noStrike"/>
          </a:p>
        </p:txBody>
      </p:sp>
      <p:sp>
        <p:nvSpPr>
          <p:cNvPr id="43" name="Google Shape;43;p9"/>
          <p:cNvSpPr/>
          <p:nvPr/>
        </p:nvSpPr>
        <p:spPr>
          <a:xfrm>
            <a:off x="516612" y="4084915"/>
            <a:ext cx="13597176" cy="295275"/>
          </a:xfrm>
          <a:prstGeom prst="rect">
            <a:avLst/>
          </a:prstGeom>
          <a:noFill/>
          <a:ln>
            <a:noFill/>
          </a:ln>
        </p:spPr>
        <p:txBody>
          <a:bodyPr anchorCtr="0" anchor="t" bIns="0" lIns="0" spcFirstLastPara="1" rIns="0" wrap="square" tIns="0">
            <a:noAutofit/>
          </a:bodyPr>
          <a:lstStyle/>
          <a:p>
            <a:pPr indent="0" lvl="0" marL="0" marR="0" rtl="0" algn="l">
              <a:lnSpc>
                <a:spcPct val="158620"/>
              </a:lnSpc>
              <a:spcBef>
                <a:spcPts val="0"/>
              </a:spcBef>
              <a:spcAft>
                <a:spcPts val="0"/>
              </a:spcAft>
              <a:buClr>
                <a:srgbClr val="EBECEF"/>
              </a:buClr>
              <a:buSzPts val="1450"/>
              <a:buFont typeface="Epilogue"/>
              <a:buNone/>
            </a:pPr>
            <a:r>
              <a:rPr b="1" i="0" lang="en-US" sz="1850" u="none" cap="none" strike="noStrike">
                <a:solidFill>
                  <a:srgbClr val="EBECEF"/>
                </a:solidFill>
                <a:latin typeface="Comfortaa"/>
                <a:ea typeface="Comfortaa"/>
                <a:cs typeface="Comfortaa"/>
                <a:sym typeface="Comfortaa"/>
              </a:rPr>
              <a:t>Lists, Tuples, and Dictionaries</a:t>
            </a:r>
            <a:endParaRPr b="1" i="0" sz="1850" u="none" cap="none" strike="noStrike">
              <a:latin typeface="Comfortaa"/>
              <a:ea typeface="Comfortaa"/>
              <a:cs typeface="Comfortaa"/>
              <a:sym typeface="Comfortaa"/>
            </a:endParaRPr>
          </a:p>
        </p:txBody>
      </p:sp>
      <p:sp>
        <p:nvSpPr>
          <p:cNvPr id="44" name="Google Shape;44;p9"/>
          <p:cNvSpPr/>
          <p:nvPr/>
        </p:nvSpPr>
        <p:spPr>
          <a:xfrm>
            <a:off x="338975" y="4601556"/>
            <a:ext cx="13597200" cy="2532000"/>
          </a:xfrm>
          <a:prstGeom prst="rect">
            <a:avLst/>
          </a:prstGeom>
          <a:noFill/>
          <a:ln>
            <a:noFill/>
          </a:ln>
        </p:spPr>
        <p:txBody>
          <a:bodyPr anchorCtr="0" anchor="t" bIns="0" lIns="0" spcFirstLastPara="1" rIns="0" wrap="square" tIns="0">
            <a:noAutofit/>
          </a:bodyPr>
          <a:lstStyle/>
          <a:p>
            <a:pPr indent="0" lvl="0" marL="0" marR="0" rtl="0" algn="l">
              <a:lnSpc>
                <a:spcPct val="158620"/>
              </a:lnSpc>
              <a:spcBef>
                <a:spcPts val="0"/>
              </a:spcBef>
              <a:spcAft>
                <a:spcPts val="0"/>
              </a:spcAft>
              <a:buClr>
                <a:srgbClr val="EBECEF"/>
              </a:buClr>
              <a:buSzPts val="1450"/>
              <a:buFont typeface="Epilogue"/>
              <a:buNone/>
            </a:pPr>
            <a:r>
              <a:rPr b="0" i="0" lang="en-US" sz="2450" u="none" cap="none" strike="noStrike">
                <a:solidFill>
                  <a:srgbClr val="EBECEF"/>
                </a:solidFill>
                <a:latin typeface="Epilogue"/>
                <a:ea typeface="Epilogue"/>
                <a:cs typeface="Epilogue"/>
                <a:sym typeface="Epilogue"/>
              </a:rPr>
              <a:t>Presented by</a:t>
            </a:r>
            <a:r>
              <a:rPr b="0" i="0" lang="en-US" sz="1650" u="none" cap="none" strike="noStrike">
                <a:solidFill>
                  <a:srgbClr val="EBECEF"/>
                </a:solidFill>
                <a:latin typeface="Epilogue"/>
                <a:ea typeface="Epilogue"/>
                <a:cs typeface="Epilogue"/>
                <a:sym typeface="Epilogue"/>
              </a:rPr>
              <a:t>:</a:t>
            </a:r>
            <a:endParaRPr b="0" i="0" sz="1650" u="none" cap="none" strike="noStrike">
              <a:solidFill>
                <a:srgbClr val="EBECEF"/>
              </a:solidFill>
              <a:latin typeface="Epilogue"/>
              <a:ea typeface="Epilogue"/>
              <a:cs typeface="Epilogue"/>
              <a:sym typeface="Epilogue"/>
            </a:endParaRPr>
          </a:p>
          <a:p>
            <a:pPr indent="0" lvl="0" marL="0" marR="0" rtl="0" algn="l">
              <a:lnSpc>
                <a:spcPct val="158620"/>
              </a:lnSpc>
              <a:spcBef>
                <a:spcPts val="0"/>
              </a:spcBef>
              <a:spcAft>
                <a:spcPts val="0"/>
              </a:spcAft>
              <a:buClr>
                <a:srgbClr val="EBECEF"/>
              </a:buClr>
              <a:buSzPts val="1450"/>
              <a:buFont typeface="Epilogue"/>
              <a:buNone/>
            </a:pPr>
            <a:r>
              <a:rPr b="1" i="0" lang="en-US" sz="1650" u="none" cap="none" strike="noStrike">
                <a:solidFill>
                  <a:srgbClr val="EBECEF"/>
                </a:solidFill>
                <a:latin typeface="Epilogue"/>
                <a:ea typeface="Epilogue"/>
                <a:cs typeface="Epilogue"/>
                <a:sym typeface="Epilogue"/>
              </a:rPr>
              <a:t>SAHITYA </a:t>
            </a:r>
            <a:r>
              <a:rPr b="1" i="0" lang="en-US" sz="1650" u="none" cap="none" strike="noStrike">
                <a:solidFill>
                  <a:srgbClr val="EBECEF"/>
                </a:solidFill>
                <a:latin typeface="Epilogue"/>
                <a:ea typeface="Epilogue"/>
                <a:cs typeface="Epilogue"/>
                <a:sym typeface="Epilogue"/>
              </a:rPr>
              <a:t>RATAN</a:t>
            </a:r>
            <a:endParaRPr b="1" i="0" sz="1650" u="none" cap="none" strike="noStrike">
              <a:solidFill>
                <a:srgbClr val="EBECEF"/>
              </a:solidFill>
              <a:latin typeface="Epilogue"/>
              <a:ea typeface="Epilogue"/>
              <a:cs typeface="Epilogue"/>
              <a:sym typeface="Epilogue"/>
            </a:endParaRPr>
          </a:p>
          <a:p>
            <a:pPr indent="0" lvl="0" marL="0" marR="0" rtl="0" algn="l">
              <a:lnSpc>
                <a:spcPct val="158620"/>
              </a:lnSpc>
              <a:spcBef>
                <a:spcPts val="0"/>
              </a:spcBef>
              <a:spcAft>
                <a:spcPts val="0"/>
              </a:spcAft>
              <a:buClr>
                <a:srgbClr val="EBECEF"/>
              </a:buClr>
              <a:buSzPts val="1450"/>
              <a:buFont typeface="Epilogue"/>
              <a:buNone/>
            </a:pPr>
            <a:r>
              <a:rPr b="1" i="0" lang="en-US" sz="1650" u="none" cap="none" strike="noStrike">
                <a:solidFill>
                  <a:srgbClr val="EBECEF"/>
                </a:solidFill>
                <a:latin typeface="Epilogue"/>
                <a:ea typeface="Epilogue"/>
                <a:cs typeface="Epilogue"/>
                <a:sym typeface="Epilogue"/>
              </a:rPr>
              <a:t>SUDHANSHU TRIPATHI</a:t>
            </a:r>
            <a:endParaRPr b="1" i="0" sz="1650" u="none" cap="none" strike="noStrike">
              <a:solidFill>
                <a:srgbClr val="EBECEF"/>
              </a:solidFill>
              <a:latin typeface="Epilogue"/>
              <a:ea typeface="Epilogue"/>
              <a:cs typeface="Epilogue"/>
              <a:sym typeface="Epilogue"/>
            </a:endParaRPr>
          </a:p>
          <a:p>
            <a:pPr indent="0" lvl="0" marL="0" marR="0" rtl="0" algn="l">
              <a:lnSpc>
                <a:spcPct val="158620"/>
              </a:lnSpc>
              <a:spcBef>
                <a:spcPts val="0"/>
              </a:spcBef>
              <a:spcAft>
                <a:spcPts val="0"/>
              </a:spcAft>
              <a:buClr>
                <a:srgbClr val="EBECEF"/>
              </a:buClr>
              <a:buSzPts val="1450"/>
              <a:buFont typeface="Epilogue"/>
              <a:buNone/>
            </a:pPr>
            <a:r>
              <a:rPr b="1" i="0" lang="en-US" sz="1650" u="none" cap="none" strike="noStrike">
                <a:solidFill>
                  <a:srgbClr val="EBECEF"/>
                </a:solidFill>
                <a:latin typeface="Epilogue"/>
                <a:ea typeface="Epilogue"/>
                <a:cs typeface="Epilogue"/>
                <a:sym typeface="Epilogue"/>
              </a:rPr>
              <a:t>NOOR FATIMA</a:t>
            </a:r>
            <a:endParaRPr b="1" i="0" sz="1650" u="none" cap="none" strike="noStrike">
              <a:solidFill>
                <a:srgbClr val="EBECEF"/>
              </a:solidFill>
              <a:latin typeface="Epilogue"/>
              <a:ea typeface="Epilogue"/>
              <a:cs typeface="Epilogue"/>
              <a:sym typeface="Epilogue"/>
            </a:endParaRPr>
          </a:p>
          <a:p>
            <a:pPr indent="0" lvl="0" marL="0" marR="0" rtl="0" algn="l">
              <a:lnSpc>
                <a:spcPct val="158620"/>
              </a:lnSpc>
              <a:spcBef>
                <a:spcPts val="0"/>
              </a:spcBef>
              <a:spcAft>
                <a:spcPts val="0"/>
              </a:spcAft>
              <a:buClr>
                <a:srgbClr val="EBECEF"/>
              </a:buClr>
              <a:buSzPts val="1450"/>
              <a:buFont typeface="Epilogue"/>
              <a:buNone/>
            </a:pPr>
            <a:r>
              <a:rPr b="1" i="0" lang="en-US" sz="1650" u="none" cap="none" strike="noStrike">
                <a:solidFill>
                  <a:srgbClr val="EBECEF"/>
                </a:solidFill>
                <a:latin typeface="Epilogue"/>
                <a:ea typeface="Epilogue"/>
                <a:cs typeface="Epilogue"/>
                <a:sym typeface="Epilogue"/>
              </a:rPr>
              <a:t>ZERIK FATIMA</a:t>
            </a:r>
            <a:endParaRPr b="1" i="0" sz="1650" u="none" cap="none" strike="noStrike">
              <a:solidFill>
                <a:srgbClr val="EBECEF"/>
              </a:solidFill>
              <a:latin typeface="Epilogue"/>
              <a:ea typeface="Epilogue"/>
              <a:cs typeface="Epilogue"/>
              <a:sym typeface="Epilogue"/>
            </a:endParaRPr>
          </a:p>
          <a:p>
            <a:pPr indent="0" lvl="0" marL="0" marR="0" rtl="0" algn="l">
              <a:lnSpc>
                <a:spcPct val="158620"/>
              </a:lnSpc>
              <a:spcBef>
                <a:spcPts val="0"/>
              </a:spcBef>
              <a:spcAft>
                <a:spcPts val="0"/>
              </a:spcAft>
              <a:buClr>
                <a:srgbClr val="EBECEF"/>
              </a:buClr>
              <a:buSzPts val="1450"/>
              <a:buFont typeface="Epilogue"/>
              <a:buNone/>
            </a:pPr>
            <a:r>
              <a:rPr b="1" lang="en-US" sz="1650">
                <a:solidFill>
                  <a:srgbClr val="EBECEF"/>
                </a:solidFill>
                <a:latin typeface="Epilogue"/>
                <a:ea typeface="Epilogue"/>
                <a:cs typeface="Epilogue"/>
                <a:sym typeface="Epilogue"/>
              </a:rPr>
              <a:t>SHASHI PANDEY</a:t>
            </a:r>
            <a:endParaRPr b="1" sz="1650">
              <a:solidFill>
                <a:srgbClr val="EBECEF"/>
              </a:solidFill>
              <a:latin typeface="Epilogue"/>
              <a:ea typeface="Epilogue"/>
              <a:cs typeface="Epilogue"/>
              <a:sym typeface="Epilogue"/>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 name="Shape 49"/>
        <p:cNvGrpSpPr/>
        <p:nvPr/>
      </p:nvGrpSpPr>
      <p:grpSpPr>
        <a:xfrm>
          <a:off x="0" y="0"/>
          <a:ext cx="0" cy="0"/>
          <a:chOff x="0" y="0"/>
          <a:chExt cx="0" cy="0"/>
        </a:xfrm>
      </p:grpSpPr>
      <p:pic>
        <p:nvPicPr>
          <p:cNvPr descr="preencoded.png" id="50" name="Google Shape;50;p10"/>
          <p:cNvPicPr preferRelativeResize="0"/>
          <p:nvPr/>
        </p:nvPicPr>
        <p:blipFill rotWithShape="1">
          <a:blip r:embed="rId3">
            <a:alphaModFix/>
          </a:blip>
          <a:srcRect b="0" l="0" r="0" t="0"/>
          <a:stretch/>
        </p:blipFill>
        <p:spPr>
          <a:xfrm>
            <a:off x="0" y="0"/>
            <a:ext cx="5486400" cy="8229600"/>
          </a:xfrm>
          <a:prstGeom prst="rect">
            <a:avLst/>
          </a:prstGeom>
          <a:noFill/>
          <a:ln>
            <a:noFill/>
          </a:ln>
        </p:spPr>
      </p:pic>
      <p:sp>
        <p:nvSpPr>
          <p:cNvPr id="51" name="Google Shape;51;p10"/>
          <p:cNvSpPr/>
          <p:nvPr/>
        </p:nvSpPr>
        <p:spPr>
          <a:xfrm>
            <a:off x="6280190" y="1974294"/>
            <a:ext cx="7556421" cy="2126337"/>
          </a:xfrm>
          <a:prstGeom prst="rect">
            <a:avLst/>
          </a:prstGeom>
          <a:noFill/>
          <a:ln>
            <a:noFill/>
          </a:ln>
        </p:spPr>
        <p:txBody>
          <a:bodyPr anchorCtr="0" anchor="t" bIns="0" lIns="0" spcFirstLastPara="1" rIns="0" wrap="square" tIns="0">
            <a:noAutofit/>
          </a:bodyPr>
          <a:lstStyle/>
          <a:p>
            <a:pPr indent="0" lvl="0" marL="0" marR="0" rtl="0" algn="l">
              <a:lnSpc>
                <a:spcPct val="124719"/>
              </a:lnSpc>
              <a:spcBef>
                <a:spcPts val="0"/>
              </a:spcBef>
              <a:spcAft>
                <a:spcPts val="0"/>
              </a:spcAft>
              <a:buClr>
                <a:srgbClr val="FFFFFF"/>
              </a:buClr>
              <a:buSzPts val="4450"/>
              <a:buFont typeface="Fraunces"/>
              <a:buNone/>
            </a:pPr>
            <a:r>
              <a:rPr b="0" i="0" lang="en-US" sz="4450" u="none" cap="none" strike="noStrike">
                <a:solidFill>
                  <a:srgbClr val="FFFFFF"/>
                </a:solidFill>
                <a:latin typeface="Fraunces"/>
                <a:ea typeface="Fraunces"/>
                <a:cs typeface="Fraunces"/>
                <a:sym typeface="Fraunces"/>
              </a:rPr>
              <a:t>Understanding Python Data Structures: Lists, Tuples, and Dictionaries</a:t>
            </a:r>
            <a:endParaRPr b="0" i="0" sz="4450" u="none" cap="none" strike="noStrike"/>
          </a:p>
        </p:txBody>
      </p:sp>
      <p:sp>
        <p:nvSpPr>
          <p:cNvPr id="52" name="Google Shape;52;p10"/>
          <p:cNvSpPr/>
          <p:nvPr/>
        </p:nvSpPr>
        <p:spPr>
          <a:xfrm>
            <a:off x="6280190" y="4440793"/>
            <a:ext cx="7556421" cy="1814513"/>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EBECEF"/>
              </a:buClr>
              <a:buSzPts val="1750"/>
              <a:buFont typeface="Epilogue"/>
              <a:buNone/>
            </a:pPr>
            <a:r>
              <a:rPr b="0" i="0" lang="en-US" sz="1750" u="none" cap="none" strike="noStrike">
                <a:solidFill>
                  <a:srgbClr val="EBECEF"/>
                </a:solidFill>
                <a:latin typeface="Epilogue"/>
                <a:ea typeface="Epilogue"/>
                <a:cs typeface="Epilogue"/>
                <a:sym typeface="Epilogue"/>
              </a:rPr>
              <a:t>Explore the fundamental building blocks of data organization in Python. This presentation will guide you through the core characteristics and practical applications of Lists, Tuples, and Dictionaries, empowering you to choose the right structure for your coding needs.</a:t>
            </a:r>
            <a:endParaRPr b="0" i="0" sz="1750" u="none" cap="none" strike="noStrike"/>
          </a:p>
        </p:txBody>
      </p:sp>
      <p:sp>
        <p:nvSpPr>
          <p:cNvPr id="53" name="Google Shape;53;p10"/>
          <p:cNvSpPr/>
          <p:nvPr/>
        </p:nvSpPr>
        <p:spPr>
          <a:xfrm>
            <a:off x="12275325" y="7104700"/>
            <a:ext cx="2355000" cy="1046100"/>
          </a:xfrm>
          <a:prstGeom prst="rect">
            <a:avLst/>
          </a:prstGeom>
          <a:solidFill>
            <a:srgbClr val="080E2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1"/>
          <p:cNvSpPr/>
          <p:nvPr/>
        </p:nvSpPr>
        <p:spPr>
          <a:xfrm>
            <a:off x="634841" y="498753"/>
            <a:ext cx="8883848" cy="566857"/>
          </a:xfrm>
          <a:prstGeom prst="rect">
            <a:avLst/>
          </a:prstGeom>
          <a:noFill/>
          <a:ln>
            <a:noFill/>
          </a:ln>
        </p:spPr>
        <p:txBody>
          <a:bodyPr anchorCtr="0" anchor="t" bIns="0" lIns="0" spcFirstLastPara="1" rIns="0" wrap="square" tIns="0">
            <a:noAutofit/>
          </a:bodyPr>
          <a:lstStyle/>
          <a:p>
            <a:pPr indent="0" lvl="0" marL="0" marR="0" rtl="0" algn="l">
              <a:lnSpc>
                <a:spcPct val="125352"/>
              </a:lnSpc>
              <a:spcBef>
                <a:spcPts val="0"/>
              </a:spcBef>
              <a:spcAft>
                <a:spcPts val="0"/>
              </a:spcAft>
              <a:buClr>
                <a:srgbClr val="FFFFFF"/>
              </a:buClr>
              <a:buSzPts val="3550"/>
              <a:buFont typeface="Fraunces"/>
              <a:buNone/>
            </a:pPr>
            <a:r>
              <a:rPr b="0" i="0" lang="en-US" sz="3550" u="none" cap="none" strike="noStrike">
                <a:solidFill>
                  <a:srgbClr val="FFFFFF"/>
                </a:solidFill>
                <a:latin typeface="Fraunces"/>
                <a:ea typeface="Fraunces"/>
                <a:cs typeface="Fraunces"/>
                <a:sym typeface="Fraunces"/>
              </a:rPr>
              <a:t>What Are Lists, Tuples, and Dictionaries?</a:t>
            </a:r>
            <a:endParaRPr b="0" i="0" sz="3550" u="none" cap="none" strike="noStrike"/>
          </a:p>
        </p:txBody>
      </p:sp>
      <p:pic>
        <p:nvPicPr>
          <p:cNvPr descr="preencoded.png" id="60" name="Google Shape;60;p11"/>
          <p:cNvPicPr preferRelativeResize="0"/>
          <p:nvPr/>
        </p:nvPicPr>
        <p:blipFill rotWithShape="1">
          <a:blip r:embed="rId3">
            <a:alphaModFix/>
          </a:blip>
          <a:srcRect b="0" l="0" r="0" t="0"/>
          <a:stretch/>
        </p:blipFill>
        <p:spPr>
          <a:xfrm>
            <a:off x="634841" y="1428393"/>
            <a:ext cx="4302443" cy="4302443"/>
          </a:xfrm>
          <a:prstGeom prst="rect">
            <a:avLst/>
          </a:prstGeom>
          <a:noFill/>
          <a:ln>
            <a:noFill/>
          </a:ln>
        </p:spPr>
      </p:pic>
      <p:sp>
        <p:nvSpPr>
          <p:cNvPr id="61" name="Google Shape;61;p11"/>
          <p:cNvSpPr/>
          <p:nvPr/>
        </p:nvSpPr>
        <p:spPr>
          <a:xfrm>
            <a:off x="634841" y="5912168"/>
            <a:ext cx="2683669" cy="283369"/>
          </a:xfrm>
          <a:prstGeom prst="rect">
            <a:avLst/>
          </a:prstGeom>
          <a:noFill/>
          <a:ln>
            <a:noFill/>
          </a:ln>
        </p:spPr>
        <p:txBody>
          <a:bodyPr anchorCtr="0" anchor="t" bIns="0" lIns="0" spcFirstLastPara="1" rIns="0" wrap="square" tIns="0">
            <a:noAutofit/>
          </a:bodyPr>
          <a:lstStyle/>
          <a:p>
            <a:pPr indent="0" lvl="0" marL="0" marR="0" rtl="0" algn="l">
              <a:lnSpc>
                <a:spcPct val="125714"/>
              </a:lnSpc>
              <a:spcBef>
                <a:spcPts val="0"/>
              </a:spcBef>
              <a:spcAft>
                <a:spcPts val="0"/>
              </a:spcAft>
              <a:buClr>
                <a:srgbClr val="EBECEF"/>
              </a:buClr>
              <a:buSzPts val="1750"/>
              <a:buFont typeface="Fraunces"/>
              <a:buNone/>
            </a:pPr>
            <a:r>
              <a:rPr b="0" i="0" lang="en-US" sz="1750" u="none" cap="none" strike="noStrike">
                <a:solidFill>
                  <a:srgbClr val="EBECEF"/>
                </a:solidFill>
                <a:latin typeface="Fraunces"/>
                <a:ea typeface="Fraunces"/>
                <a:cs typeface="Fraunces"/>
                <a:sym typeface="Fraunces"/>
              </a:rPr>
              <a:t>Lists: Ordered &amp; Mutable</a:t>
            </a:r>
            <a:endParaRPr b="0" i="0" sz="1750" u="none" cap="none" strike="noStrike"/>
          </a:p>
        </p:txBody>
      </p:sp>
      <p:sp>
        <p:nvSpPr>
          <p:cNvPr id="62" name="Google Shape;62;p11"/>
          <p:cNvSpPr/>
          <p:nvPr/>
        </p:nvSpPr>
        <p:spPr>
          <a:xfrm>
            <a:off x="634841" y="6304359"/>
            <a:ext cx="4302443" cy="1183958"/>
          </a:xfrm>
          <a:prstGeom prst="rect">
            <a:avLst/>
          </a:prstGeom>
          <a:noFill/>
          <a:ln>
            <a:noFill/>
          </a:ln>
        </p:spPr>
        <p:txBody>
          <a:bodyPr anchorCtr="0" anchor="t" bIns="0" lIns="0" spcFirstLastPara="1" rIns="0" wrap="square" tIns="0">
            <a:noAutofit/>
          </a:bodyPr>
          <a:lstStyle/>
          <a:p>
            <a:pPr indent="0" lvl="0" marL="0" marR="0" rtl="0" algn="l">
              <a:lnSpc>
                <a:spcPct val="160714"/>
              </a:lnSpc>
              <a:spcBef>
                <a:spcPts val="0"/>
              </a:spcBef>
              <a:spcAft>
                <a:spcPts val="0"/>
              </a:spcAft>
              <a:buClr>
                <a:srgbClr val="EBECEF"/>
              </a:buClr>
              <a:buSzPts val="1400"/>
              <a:buFont typeface="Epilogue"/>
              <a:buNone/>
            </a:pPr>
            <a:r>
              <a:rPr b="0" i="0" lang="en-US" sz="1400" u="none" cap="none" strike="noStrike">
                <a:solidFill>
                  <a:srgbClr val="EBECEF"/>
                </a:solidFill>
                <a:latin typeface="Epilogue"/>
                <a:ea typeface="Epilogue"/>
                <a:cs typeface="Epilogue"/>
                <a:sym typeface="Epilogue"/>
              </a:rPr>
              <a:t>Lists are versatile, ordered collections of items, allowing for modification after creation. They are defined using square brackets </a:t>
            </a:r>
            <a:r>
              <a:rPr b="0" i="0" lang="en-US" sz="1400" u="none" cap="none" strike="noStrike">
                <a:solidFill>
                  <a:srgbClr val="EBECEF"/>
                </a:solidFill>
                <a:highlight>
                  <a:srgbClr val="151B33"/>
                </a:highlight>
                <a:latin typeface="Consolas"/>
                <a:ea typeface="Consolas"/>
                <a:cs typeface="Consolas"/>
                <a:sym typeface="Consolas"/>
              </a:rPr>
              <a:t>[ ]</a:t>
            </a:r>
            <a:r>
              <a:rPr b="0" i="0" lang="en-US" sz="1400" u="none" cap="none" strike="noStrike">
                <a:solidFill>
                  <a:srgbClr val="EBECEF"/>
                </a:solidFill>
                <a:latin typeface="Epilogue"/>
                <a:ea typeface="Epilogue"/>
                <a:cs typeface="Epilogue"/>
                <a:sym typeface="Epilogue"/>
              </a:rPr>
              <a:t> and can hold diverse data types.</a:t>
            </a:r>
            <a:endParaRPr b="0" i="0" sz="1400" u="none" cap="none" strike="noStrike"/>
          </a:p>
        </p:txBody>
      </p:sp>
      <p:sp>
        <p:nvSpPr>
          <p:cNvPr id="63" name="Google Shape;63;p11"/>
          <p:cNvSpPr/>
          <p:nvPr/>
        </p:nvSpPr>
        <p:spPr>
          <a:xfrm>
            <a:off x="634841" y="7597140"/>
            <a:ext cx="4302443" cy="313134"/>
          </a:xfrm>
          <a:prstGeom prst="rect">
            <a:avLst/>
          </a:prstGeom>
          <a:noFill/>
          <a:ln>
            <a:noFill/>
          </a:ln>
        </p:spPr>
        <p:txBody>
          <a:bodyPr anchorCtr="0" anchor="t" bIns="0" lIns="0" spcFirstLastPara="1" rIns="0" wrap="square" tIns="0">
            <a:noAutofit/>
          </a:bodyPr>
          <a:lstStyle/>
          <a:p>
            <a:pPr indent="0" lvl="0" marL="0" marR="0" rtl="0" algn="l">
              <a:lnSpc>
                <a:spcPct val="160714"/>
              </a:lnSpc>
              <a:spcBef>
                <a:spcPts val="0"/>
              </a:spcBef>
              <a:spcAft>
                <a:spcPts val="0"/>
              </a:spcAft>
              <a:buClr>
                <a:srgbClr val="EBECEF"/>
              </a:buClr>
              <a:buSzPts val="1400"/>
              <a:buFont typeface="Consolas"/>
              <a:buNone/>
            </a:pPr>
            <a:r>
              <a:rPr b="0" i="0" lang="en-US" sz="1400" u="none" cap="none" strike="noStrike">
                <a:solidFill>
                  <a:srgbClr val="EBECEF"/>
                </a:solidFill>
                <a:highlight>
                  <a:srgbClr val="151B33"/>
                </a:highlight>
                <a:latin typeface="Consolas"/>
                <a:ea typeface="Consolas"/>
                <a:cs typeface="Consolas"/>
                <a:sym typeface="Consolas"/>
              </a:rPr>
              <a:t>[1, 2, 3, 'apple', True]</a:t>
            </a:r>
            <a:endParaRPr b="0" i="0" sz="1400" u="none" cap="none" strike="noStrike"/>
          </a:p>
        </p:txBody>
      </p:sp>
      <p:pic>
        <p:nvPicPr>
          <p:cNvPr descr="preencoded.png" id="64" name="Google Shape;64;p11"/>
          <p:cNvPicPr preferRelativeResize="0"/>
          <p:nvPr/>
        </p:nvPicPr>
        <p:blipFill rotWithShape="1">
          <a:blip r:embed="rId4">
            <a:alphaModFix/>
          </a:blip>
          <a:srcRect b="0" l="0" r="0" t="0"/>
          <a:stretch/>
        </p:blipFill>
        <p:spPr>
          <a:xfrm>
            <a:off x="5163979" y="1428393"/>
            <a:ext cx="4302443" cy="4302443"/>
          </a:xfrm>
          <a:prstGeom prst="rect">
            <a:avLst/>
          </a:prstGeom>
          <a:noFill/>
          <a:ln>
            <a:noFill/>
          </a:ln>
        </p:spPr>
      </p:pic>
      <p:sp>
        <p:nvSpPr>
          <p:cNvPr id="65" name="Google Shape;65;p11"/>
          <p:cNvSpPr/>
          <p:nvPr/>
        </p:nvSpPr>
        <p:spPr>
          <a:xfrm>
            <a:off x="5163979" y="5912168"/>
            <a:ext cx="3211949" cy="283369"/>
          </a:xfrm>
          <a:prstGeom prst="rect">
            <a:avLst/>
          </a:prstGeom>
          <a:noFill/>
          <a:ln>
            <a:noFill/>
          </a:ln>
        </p:spPr>
        <p:txBody>
          <a:bodyPr anchorCtr="0" anchor="t" bIns="0" lIns="0" spcFirstLastPara="1" rIns="0" wrap="square" tIns="0">
            <a:noAutofit/>
          </a:bodyPr>
          <a:lstStyle/>
          <a:p>
            <a:pPr indent="0" lvl="0" marL="0" marR="0" rtl="0" algn="l">
              <a:lnSpc>
                <a:spcPct val="125714"/>
              </a:lnSpc>
              <a:spcBef>
                <a:spcPts val="0"/>
              </a:spcBef>
              <a:spcAft>
                <a:spcPts val="0"/>
              </a:spcAft>
              <a:buClr>
                <a:srgbClr val="EBECEF"/>
              </a:buClr>
              <a:buSzPts val="1750"/>
              <a:buFont typeface="Fraunces"/>
              <a:buNone/>
            </a:pPr>
            <a:r>
              <a:rPr b="0" i="0" lang="en-US" sz="1750" u="none" cap="none" strike="noStrike">
                <a:solidFill>
                  <a:srgbClr val="EBECEF"/>
                </a:solidFill>
                <a:latin typeface="Fraunces"/>
                <a:ea typeface="Fraunces"/>
                <a:cs typeface="Fraunces"/>
                <a:sym typeface="Fraunces"/>
              </a:rPr>
              <a:t>Tuples: Ordered &amp; Immutable</a:t>
            </a:r>
            <a:endParaRPr b="0" i="0" sz="1750" u="none" cap="none" strike="noStrike"/>
          </a:p>
        </p:txBody>
      </p:sp>
      <p:sp>
        <p:nvSpPr>
          <p:cNvPr id="66" name="Google Shape;66;p11"/>
          <p:cNvSpPr/>
          <p:nvPr/>
        </p:nvSpPr>
        <p:spPr>
          <a:xfrm>
            <a:off x="5163979" y="6304359"/>
            <a:ext cx="4302443" cy="1183958"/>
          </a:xfrm>
          <a:prstGeom prst="rect">
            <a:avLst/>
          </a:prstGeom>
          <a:noFill/>
          <a:ln>
            <a:noFill/>
          </a:ln>
        </p:spPr>
        <p:txBody>
          <a:bodyPr anchorCtr="0" anchor="t" bIns="0" lIns="0" spcFirstLastPara="1" rIns="0" wrap="square" tIns="0">
            <a:noAutofit/>
          </a:bodyPr>
          <a:lstStyle/>
          <a:p>
            <a:pPr indent="0" lvl="0" marL="0" marR="0" rtl="0" algn="l">
              <a:lnSpc>
                <a:spcPct val="160714"/>
              </a:lnSpc>
              <a:spcBef>
                <a:spcPts val="0"/>
              </a:spcBef>
              <a:spcAft>
                <a:spcPts val="0"/>
              </a:spcAft>
              <a:buClr>
                <a:srgbClr val="EBECEF"/>
              </a:buClr>
              <a:buSzPts val="1400"/>
              <a:buFont typeface="Epilogue"/>
              <a:buNone/>
            </a:pPr>
            <a:r>
              <a:rPr b="0" i="0" lang="en-US" sz="1400" u="none" cap="none" strike="noStrike">
                <a:solidFill>
                  <a:srgbClr val="EBECEF"/>
                </a:solidFill>
                <a:latin typeface="Epilogue"/>
                <a:ea typeface="Epilogue"/>
                <a:cs typeface="Epilogue"/>
                <a:sym typeface="Epilogue"/>
              </a:rPr>
              <a:t>Tuples are similar to lists but are immutable, meaning their contents cannot be changed once defined. They are created with parentheses </a:t>
            </a:r>
            <a:r>
              <a:rPr b="0" i="0" lang="en-US" sz="1400" u="none" cap="none" strike="noStrike">
                <a:solidFill>
                  <a:srgbClr val="EBECEF"/>
                </a:solidFill>
                <a:highlight>
                  <a:srgbClr val="151B33"/>
                </a:highlight>
                <a:latin typeface="Consolas"/>
                <a:ea typeface="Consolas"/>
                <a:cs typeface="Consolas"/>
                <a:sym typeface="Consolas"/>
              </a:rPr>
              <a:t>( )</a:t>
            </a:r>
            <a:r>
              <a:rPr b="0" i="0" lang="en-US" sz="1400" u="none" cap="none" strike="noStrike">
                <a:solidFill>
                  <a:srgbClr val="EBECEF"/>
                </a:solidFill>
                <a:latin typeface="Epilogue"/>
                <a:ea typeface="Epilogue"/>
                <a:cs typeface="Epilogue"/>
                <a:sym typeface="Epilogue"/>
              </a:rPr>
              <a:t> and are ideal for fixed data sets.</a:t>
            </a:r>
            <a:endParaRPr b="0" i="0" sz="1400" u="none" cap="none" strike="noStrike"/>
          </a:p>
        </p:txBody>
      </p:sp>
      <p:sp>
        <p:nvSpPr>
          <p:cNvPr id="67" name="Google Shape;67;p11"/>
          <p:cNvSpPr/>
          <p:nvPr/>
        </p:nvSpPr>
        <p:spPr>
          <a:xfrm>
            <a:off x="5163979" y="7597140"/>
            <a:ext cx="4302443" cy="313134"/>
          </a:xfrm>
          <a:prstGeom prst="rect">
            <a:avLst/>
          </a:prstGeom>
          <a:noFill/>
          <a:ln>
            <a:noFill/>
          </a:ln>
        </p:spPr>
        <p:txBody>
          <a:bodyPr anchorCtr="0" anchor="t" bIns="0" lIns="0" spcFirstLastPara="1" rIns="0" wrap="square" tIns="0">
            <a:noAutofit/>
          </a:bodyPr>
          <a:lstStyle/>
          <a:p>
            <a:pPr indent="0" lvl="0" marL="0" marR="0" rtl="0" algn="l">
              <a:lnSpc>
                <a:spcPct val="160714"/>
              </a:lnSpc>
              <a:spcBef>
                <a:spcPts val="0"/>
              </a:spcBef>
              <a:spcAft>
                <a:spcPts val="0"/>
              </a:spcAft>
              <a:buClr>
                <a:srgbClr val="EBECEF"/>
              </a:buClr>
              <a:buSzPts val="1400"/>
              <a:buFont typeface="Consolas"/>
              <a:buNone/>
            </a:pPr>
            <a:r>
              <a:rPr b="0" i="0" lang="en-US" sz="1400" u="none" cap="none" strike="noStrike">
                <a:solidFill>
                  <a:srgbClr val="EBECEF"/>
                </a:solidFill>
                <a:highlight>
                  <a:srgbClr val="151B33"/>
                </a:highlight>
                <a:latin typeface="Consolas"/>
                <a:ea typeface="Consolas"/>
                <a:cs typeface="Consolas"/>
                <a:sym typeface="Consolas"/>
              </a:rPr>
              <a:t>(10, 20, 'banana', False)</a:t>
            </a:r>
            <a:endParaRPr b="0" i="0" sz="1400" u="none" cap="none" strike="noStrike"/>
          </a:p>
        </p:txBody>
      </p:sp>
      <p:pic>
        <p:nvPicPr>
          <p:cNvPr descr="preencoded.png" id="68" name="Google Shape;68;p11"/>
          <p:cNvPicPr preferRelativeResize="0"/>
          <p:nvPr/>
        </p:nvPicPr>
        <p:blipFill rotWithShape="1">
          <a:blip r:embed="rId5">
            <a:alphaModFix/>
          </a:blip>
          <a:srcRect b="0" l="0" r="0" t="0"/>
          <a:stretch/>
        </p:blipFill>
        <p:spPr>
          <a:xfrm>
            <a:off x="9693116" y="1428393"/>
            <a:ext cx="4302443" cy="4302443"/>
          </a:xfrm>
          <a:prstGeom prst="rect">
            <a:avLst/>
          </a:prstGeom>
          <a:noFill/>
          <a:ln>
            <a:noFill/>
          </a:ln>
        </p:spPr>
      </p:pic>
      <p:sp>
        <p:nvSpPr>
          <p:cNvPr id="69" name="Google Shape;69;p11"/>
          <p:cNvSpPr/>
          <p:nvPr/>
        </p:nvSpPr>
        <p:spPr>
          <a:xfrm>
            <a:off x="9693116" y="5912168"/>
            <a:ext cx="4302443" cy="566738"/>
          </a:xfrm>
          <a:prstGeom prst="rect">
            <a:avLst/>
          </a:prstGeom>
          <a:noFill/>
          <a:ln>
            <a:noFill/>
          </a:ln>
        </p:spPr>
        <p:txBody>
          <a:bodyPr anchorCtr="0" anchor="t" bIns="0" lIns="0" spcFirstLastPara="1" rIns="0" wrap="square" tIns="0">
            <a:noAutofit/>
          </a:bodyPr>
          <a:lstStyle/>
          <a:p>
            <a:pPr indent="0" lvl="0" marL="0" marR="0" rtl="0" algn="l">
              <a:lnSpc>
                <a:spcPct val="125714"/>
              </a:lnSpc>
              <a:spcBef>
                <a:spcPts val="0"/>
              </a:spcBef>
              <a:spcAft>
                <a:spcPts val="0"/>
              </a:spcAft>
              <a:buClr>
                <a:srgbClr val="EBECEF"/>
              </a:buClr>
              <a:buSzPts val="1750"/>
              <a:buFont typeface="Fraunces"/>
              <a:buNone/>
            </a:pPr>
            <a:r>
              <a:rPr b="0" i="0" lang="en-US" sz="1750" u="none" cap="none" strike="noStrike">
                <a:solidFill>
                  <a:srgbClr val="EBECEF"/>
                </a:solidFill>
                <a:latin typeface="Fraunces"/>
                <a:ea typeface="Fraunces"/>
                <a:cs typeface="Fraunces"/>
                <a:sym typeface="Fraunces"/>
              </a:rPr>
              <a:t>Dictionaries: Key-Value Pairs &amp; Mutable</a:t>
            </a:r>
            <a:endParaRPr b="0" i="0" sz="1750" u="none" cap="none" strike="noStrike"/>
          </a:p>
        </p:txBody>
      </p:sp>
      <p:sp>
        <p:nvSpPr>
          <p:cNvPr id="70" name="Google Shape;70;p11"/>
          <p:cNvSpPr/>
          <p:nvPr/>
        </p:nvSpPr>
        <p:spPr>
          <a:xfrm>
            <a:off x="9693116" y="6587728"/>
            <a:ext cx="4302443" cy="893683"/>
          </a:xfrm>
          <a:prstGeom prst="rect">
            <a:avLst/>
          </a:prstGeom>
          <a:noFill/>
          <a:ln>
            <a:noFill/>
          </a:ln>
        </p:spPr>
        <p:txBody>
          <a:bodyPr anchorCtr="0" anchor="t" bIns="0" lIns="0" spcFirstLastPara="1" rIns="0" wrap="square" tIns="0">
            <a:noAutofit/>
          </a:bodyPr>
          <a:lstStyle/>
          <a:p>
            <a:pPr indent="0" lvl="0" marL="0" marR="0" rtl="0" algn="l">
              <a:lnSpc>
                <a:spcPct val="160714"/>
              </a:lnSpc>
              <a:spcBef>
                <a:spcPts val="0"/>
              </a:spcBef>
              <a:spcAft>
                <a:spcPts val="0"/>
              </a:spcAft>
              <a:buClr>
                <a:srgbClr val="EBECEF"/>
              </a:buClr>
              <a:buSzPts val="1400"/>
              <a:buFont typeface="Epilogue"/>
              <a:buNone/>
            </a:pPr>
            <a:r>
              <a:rPr b="0" i="0" lang="en-US" sz="1400" u="none" cap="none" strike="noStrike">
                <a:solidFill>
                  <a:srgbClr val="EBECEF"/>
                </a:solidFill>
                <a:latin typeface="Epilogue"/>
                <a:ea typeface="Epilogue"/>
                <a:cs typeface="Epilogue"/>
                <a:sym typeface="Epilogue"/>
              </a:rPr>
              <a:t>Dictionaries store data in unique key-value pairs, providing efficient data retrieval. They are mutable and defined with curly braces </a:t>
            </a:r>
            <a:r>
              <a:rPr b="0" i="0" lang="en-US" sz="1400" u="none" cap="none" strike="noStrike">
                <a:solidFill>
                  <a:srgbClr val="EBECEF"/>
                </a:solidFill>
                <a:highlight>
                  <a:srgbClr val="151B33"/>
                </a:highlight>
                <a:latin typeface="Consolas"/>
                <a:ea typeface="Consolas"/>
                <a:cs typeface="Consolas"/>
                <a:sym typeface="Consolas"/>
              </a:rPr>
              <a:t>{ }</a:t>
            </a:r>
            <a:r>
              <a:rPr b="0" i="0" lang="en-US" sz="1400" u="none" cap="none" strike="noStrike">
                <a:solidFill>
                  <a:srgbClr val="EBECEF"/>
                </a:solidFill>
                <a:latin typeface="Epilogue"/>
                <a:ea typeface="Epilogue"/>
                <a:cs typeface="Epilogue"/>
                <a:sym typeface="Epilogue"/>
              </a:rPr>
              <a:t>.</a:t>
            </a:r>
            <a:endParaRPr b="0" i="0" sz="1400" u="none" cap="none" strike="noStrike"/>
          </a:p>
        </p:txBody>
      </p:sp>
      <p:sp>
        <p:nvSpPr>
          <p:cNvPr id="71" name="Google Shape;71;p11"/>
          <p:cNvSpPr/>
          <p:nvPr/>
        </p:nvSpPr>
        <p:spPr>
          <a:xfrm>
            <a:off x="9693116" y="7590234"/>
            <a:ext cx="4302443" cy="290274"/>
          </a:xfrm>
          <a:prstGeom prst="rect">
            <a:avLst/>
          </a:prstGeom>
          <a:noFill/>
          <a:ln>
            <a:noFill/>
          </a:ln>
        </p:spPr>
        <p:txBody>
          <a:bodyPr anchorCtr="0" anchor="t" bIns="0" lIns="0" spcFirstLastPara="1" rIns="0" wrap="square" tIns="0">
            <a:noAutofit/>
          </a:bodyPr>
          <a:lstStyle/>
          <a:p>
            <a:pPr indent="0" lvl="0" marL="0" marR="0" rtl="0" algn="l">
              <a:lnSpc>
                <a:spcPct val="160714"/>
              </a:lnSpc>
              <a:spcBef>
                <a:spcPts val="0"/>
              </a:spcBef>
              <a:spcAft>
                <a:spcPts val="0"/>
              </a:spcAft>
              <a:buClr>
                <a:srgbClr val="EBECEF"/>
              </a:buClr>
              <a:buSzPts val="1400"/>
              <a:buFont typeface="Epilogue"/>
              <a:buNone/>
            </a:pPr>
            <a:r>
              <a:rPr b="0" i="0" lang="en-US" sz="1400" u="none" cap="none" strike="noStrike">
                <a:solidFill>
                  <a:srgbClr val="EBECEF"/>
                </a:solidFill>
                <a:latin typeface="Epilogue"/>
                <a:ea typeface="Epilogue"/>
                <a:cs typeface="Epilogue"/>
                <a:sym typeface="Epilogue"/>
              </a:rPr>
              <a:t>{'name': 'Alice', 'age': 30, 'city': 'New York'}</a:t>
            </a:r>
            <a:endParaRPr b="0" i="0" sz="1400" u="none" cap="none" strike="noStrike"/>
          </a:p>
        </p:txBody>
      </p:sp>
      <p:sp>
        <p:nvSpPr>
          <p:cNvPr id="72" name="Google Shape;72;p11"/>
          <p:cNvSpPr/>
          <p:nvPr/>
        </p:nvSpPr>
        <p:spPr>
          <a:xfrm>
            <a:off x="12709525" y="7844202"/>
            <a:ext cx="1835400" cy="313200"/>
          </a:xfrm>
          <a:prstGeom prst="rect">
            <a:avLst/>
          </a:prstGeom>
          <a:solidFill>
            <a:srgbClr val="080E2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2"/>
          <p:cNvSpPr/>
          <p:nvPr/>
        </p:nvSpPr>
        <p:spPr>
          <a:xfrm>
            <a:off x="793790" y="1373386"/>
            <a:ext cx="9676567" cy="708779"/>
          </a:xfrm>
          <a:prstGeom prst="rect">
            <a:avLst/>
          </a:prstGeom>
          <a:noFill/>
          <a:ln>
            <a:noFill/>
          </a:ln>
        </p:spPr>
        <p:txBody>
          <a:bodyPr anchorCtr="0" anchor="t" bIns="0" lIns="0" spcFirstLastPara="1" rIns="0" wrap="square" tIns="0">
            <a:noAutofit/>
          </a:bodyPr>
          <a:lstStyle/>
          <a:p>
            <a:pPr indent="0" lvl="0" marL="0" marR="0" rtl="0" algn="l">
              <a:lnSpc>
                <a:spcPct val="124719"/>
              </a:lnSpc>
              <a:spcBef>
                <a:spcPts val="0"/>
              </a:spcBef>
              <a:spcAft>
                <a:spcPts val="0"/>
              </a:spcAft>
              <a:buClr>
                <a:srgbClr val="FFFFFF"/>
              </a:buClr>
              <a:buSzPts val="4450"/>
              <a:buFont typeface="Fraunces"/>
              <a:buNone/>
            </a:pPr>
            <a:r>
              <a:rPr b="0" i="0" lang="en-US" sz="4450" u="none" cap="none" strike="noStrike">
                <a:solidFill>
                  <a:srgbClr val="FFFFFF"/>
                </a:solidFill>
                <a:latin typeface="Fraunces"/>
                <a:ea typeface="Fraunces"/>
                <a:cs typeface="Fraunces"/>
                <a:sym typeface="Fraunces"/>
              </a:rPr>
              <a:t>Key Differences: Mutability &amp; Order</a:t>
            </a:r>
            <a:endParaRPr b="0" i="0" sz="4450" u="none" cap="none" strike="noStrike"/>
          </a:p>
        </p:txBody>
      </p:sp>
      <p:sp>
        <p:nvSpPr>
          <p:cNvPr id="79" name="Google Shape;79;p12"/>
          <p:cNvSpPr/>
          <p:nvPr/>
        </p:nvSpPr>
        <p:spPr>
          <a:xfrm>
            <a:off x="793790" y="2649141"/>
            <a:ext cx="4279225" cy="425291"/>
          </a:xfrm>
          <a:prstGeom prst="rect">
            <a:avLst/>
          </a:prstGeom>
          <a:noFill/>
          <a:ln>
            <a:noFill/>
          </a:ln>
        </p:spPr>
        <p:txBody>
          <a:bodyPr anchorCtr="0" anchor="t" bIns="0" lIns="0" spcFirstLastPara="1" rIns="0" wrap="square" tIns="0">
            <a:noAutofit/>
          </a:bodyPr>
          <a:lstStyle/>
          <a:p>
            <a:pPr indent="0" lvl="0" marL="0" marR="0" rtl="0" algn="l">
              <a:lnSpc>
                <a:spcPct val="124528"/>
              </a:lnSpc>
              <a:spcBef>
                <a:spcPts val="0"/>
              </a:spcBef>
              <a:spcAft>
                <a:spcPts val="0"/>
              </a:spcAft>
              <a:buClr>
                <a:srgbClr val="FFFFFF"/>
              </a:buClr>
              <a:buSzPts val="2650"/>
              <a:buFont typeface="Fraunces"/>
              <a:buNone/>
            </a:pPr>
            <a:r>
              <a:rPr b="0" i="0" lang="en-US" sz="2650" u="none" cap="none" strike="noStrike">
                <a:solidFill>
                  <a:srgbClr val="FFFFFF"/>
                </a:solidFill>
                <a:latin typeface="Fraunces"/>
                <a:ea typeface="Fraunces"/>
                <a:cs typeface="Fraunces"/>
                <a:sym typeface="Fraunces"/>
              </a:rPr>
              <a:t>Mutability: Can It Change?</a:t>
            </a:r>
            <a:endParaRPr b="0" i="0" sz="2650" u="none" cap="none" strike="noStrike"/>
          </a:p>
        </p:txBody>
      </p:sp>
      <p:sp>
        <p:nvSpPr>
          <p:cNvPr id="80" name="Google Shape;80;p12"/>
          <p:cNvSpPr/>
          <p:nvPr/>
        </p:nvSpPr>
        <p:spPr>
          <a:xfrm>
            <a:off x="793790" y="3301246"/>
            <a:ext cx="6244709" cy="725805"/>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EBECEF"/>
              </a:buClr>
              <a:buSzPts val="1750"/>
              <a:buFont typeface="Epilogue"/>
              <a:buNone/>
            </a:pPr>
            <a:r>
              <a:rPr b="1" i="0" lang="en-US" sz="1750" u="none" cap="none" strike="noStrike">
                <a:solidFill>
                  <a:srgbClr val="EBECEF"/>
                </a:solidFill>
                <a:latin typeface="Epilogue"/>
                <a:ea typeface="Epilogue"/>
                <a:cs typeface="Epilogue"/>
                <a:sym typeface="Epilogue"/>
              </a:rPr>
              <a:t>Lists</a:t>
            </a:r>
            <a:r>
              <a:rPr b="0" i="0" lang="en-US" sz="1750" u="none" cap="none" strike="noStrike">
                <a:solidFill>
                  <a:srgbClr val="EBECEF"/>
                </a:solidFill>
                <a:latin typeface="Epilogue"/>
                <a:ea typeface="Epilogue"/>
                <a:cs typeface="Epilogue"/>
                <a:sym typeface="Epilogue"/>
              </a:rPr>
              <a:t> and </a:t>
            </a:r>
            <a:r>
              <a:rPr b="1" i="0" lang="en-US" sz="1750" u="none" cap="none" strike="noStrike">
                <a:solidFill>
                  <a:srgbClr val="EBECEF"/>
                </a:solidFill>
                <a:latin typeface="Epilogue"/>
                <a:ea typeface="Epilogue"/>
                <a:cs typeface="Epilogue"/>
                <a:sym typeface="Epilogue"/>
              </a:rPr>
              <a:t>Dictionaries</a:t>
            </a:r>
            <a:r>
              <a:rPr b="0" i="0" lang="en-US" sz="1750" u="none" cap="none" strike="noStrike">
                <a:solidFill>
                  <a:srgbClr val="EBECEF"/>
                </a:solidFill>
                <a:latin typeface="Epilogue"/>
                <a:ea typeface="Epilogue"/>
                <a:cs typeface="Epilogue"/>
                <a:sym typeface="Epilogue"/>
              </a:rPr>
              <a:t>: </a:t>
            </a:r>
            <a:r>
              <a:rPr b="0" i="0" lang="en-US" sz="1750" u="none" cap="none" strike="noStrike">
                <a:solidFill>
                  <a:srgbClr val="8C98CA"/>
                </a:solidFill>
                <a:latin typeface="Epilogue"/>
                <a:ea typeface="Epilogue"/>
                <a:cs typeface="Epilogue"/>
                <a:sym typeface="Epilogue"/>
              </a:rPr>
              <a:t>Mutable</a:t>
            </a:r>
            <a:r>
              <a:rPr b="0" i="0" lang="en-US" sz="1750" u="none" cap="none" strike="noStrike">
                <a:solidFill>
                  <a:srgbClr val="EBECEF"/>
                </a:solidFill>
                <a:latin typeface="Epilogue"/>
                <a:ea typeface="Epilogue"/>
                <a:cs typeface="Epilogue"/>
                <a:sym typeface="Epilogue"/>
              </a:rPr>
              <a:t> – elements can be added, removed, or modified after creation.</a:t>
            </a:r>
            <a:endParaRPr b="0" i="0" sz="1750" u="none" cap="none" strike="noStrike"/>
          </a:p>
        </p:txBody>
      </p:sp>
      <p:sp>
        <p:nvSpPr>
          <p:cNvPr id="81" name="Google Shape;81;p12"/>
          <p:cNvSpPr/>
          <p:nvPr/>
        </p:nvSpPr>
        <p:spPr>
          <a:xfrm>
            <a:off x="793790" y="4106347"/>
            <a:ext cx="6244709" cy="725805"/>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EBECEF"/>
              </a:buClr>
              <a:buSzPts val="1750"/>
              <a:buFont typeface="Epilogue"/>
              <a:buNone/>
            </a:pPr>
            <a:r>
              <a:rPr b="1" i="0" lang="en-US" sz="1750" u="none" cap="none" strike="noStrike">
                <a:solidFill>
                  <a:srgbClr val="EBECEF"/>
                </a:solidFill>
                <a:latin typeface="Epilogue"/>
                <a:ea typeface="Epilogue"/>
                <a:cs typeface="Epilogue"/>
                <a:sym typeface="Epilogue"/>
              </a:rPr>
              <a:t>Tuples</a:t>
            </a:r>
            <a:r>
              <a:rPr b="0" i="0" lang="en-US" sz="1750" u="none" cap="none" strike="noStrike">
                <a:solidFill>
                  <a:srgbClr val="EBECEF"/>
                </a:solidFill>
                <a:latin typeface="Epilogue"/>
                <a:ea typeface="Epilogue"/>
                <a:cs typeface="Epilogue"/>
                <a:sym typeface="Epilogue"/>
              </a:rPr>
              <a:t>: </a:t>
            </a:r>
            <a:r>
              <a:rPr b="0" i="0" lang="en-US" sz="1750" u="none" cap="none" strike="noStrike">
                <a:solidFill>
                  <a:srgbClr val="8C98CA"/>
                </a:solidFill>
                <a:latin typeface="Epilogue"/>
                <a:ea typeface="Epilogue"/>
                <a:cs typeface="Epilogue"/>
                <a:sym typeface="Epilogue"/>
              </a:rPr>
              <a:t>Immutable</a:t>
            </a:r>
            <a:r>
              <a:rPr b="0" i="0" lang="en-US" sz="1750" u="none" cap="none" strike="noStrike">
                <a:solidFill>
                  <a:srgbClr val="EBECEF"/>
                </a:solidFill>
                <a:latin typeface="Epilogue"/>
                <a:ea typeface="Epilogue"/>
                <a:cs typeface="Epilogue"/>
                <a:sym typeface="Epilogue"/>
              </a:rPr>
              <a:t> – once created, their contents cannot be altered.</a:t>
            </a:r>
            <a:endParaRPr b="0" i="0" sz="1750" u="none" cap="none" strike="noStrike"/>
          </a:p>
        </p:txBody>
      </p:sp>
      <p:sp>
        <p:nvSpPr>
          <p:cNvPr id="82" name="Google Shape;82;p12"/>
          <p:cNvSpPr/>
          <p:nvPr/>
        </p:nvSpPr>
        <p:spPr>
          <a:xfrm>
            <a:off x="7599521" y="2649141"/>
            <a:ext cx="4929307" cy="425291"/>
          </a:xfrm>
          <a:prstGeom prst="rect">
            <a:avLst/>
          </a:prstGeom>
          <a:noFill/>
          <a:ln>
            <a:noFill/>
          </a:ln>
        </p:spPr>
        <p:txBody>
          <a:bodyPr anchorCtr="0" anchor="t" bIns="0" lIns="0" spcFirstLastPara="1" rIns="0" wrap="square" tIns="0">
            <a:noAutofit/>
          </a:bodyPr>
          <a:lstStyle/>
          <a:p>
            <a:pPr indent="0" lvl="0" marL="0" marR="0" rtl="0" algn="l">
              <a:lnSpc>
                <a:spcPct val="124528"/>
              </a:lnSpc>
              <a:spcBef>
                <a:spcPts val="0"/>
              </a:spcBef>
              <a:spcAft>
                <a:spcPts val="0"/>
              </a:spcAft>
              <a:buClr>
                <a:srgbClr val="FFFFFF"/>
              </a:buClr>
              <a:buSzPts val="2650"/>
              <a:buFont typeface="Fraunces"/>
              <a:buNone/>
            </a:pPr>
            <a:r>
              <a:rPr b="0" i="0" lang="en-US" sz="2650" u="none" cap="none" strike="noStrike">
                <a:solidFill>
                  <a:srgbClr val="FFFFFF"/>
                </a:solidFill>
                <a:latin typeface="Fraunces"/>
                <a:ea typeface="Fraunces"/>
                <a:cs typeface="Fraunces"/>
                <a:sym typeface="Fraunces"/>
              </a:rPr>
              <a:t>Order: Is Position Maintained?</a:t>
            </a:r>
            <a:endParaRPr b="0" i="0" sz="2650" u="none" cap="none" strike="noStrike"/>
          </a:p>
        </p:txBody>
      </p:sp>
      <p:sp>
        <p:nvSpPr>
          <p:cNvPr id="83" name="Google Shape;83;p12"/>
          <p:cNvSpPr/>
          <p:nvPr/>
        </p:nvSpPr>
        <p:spPr>
          <a:xfrm>
            <a:off x="7599521" y="3301246"/>
            <a:ext cx="6244709" cy="725805"/>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EBECEF"/>
              </a:buClr>
              <a:buSzPts val="1750"/>
              <a:buFont typeface="Epilogue"/>
              <a:buNone/>
            </a:pPr>
            <a:r>
              <a:rPr b="1" i="0" lang="en-US" sz="1750" u="none" cap="none" strike="noStrike">
                <a:solidFill>
                  <a:srgbClr val="EBECEF"/>
                </a:solidFill>
                <a:latin typeface="Epilogue"/>
                <a:ea typeface="Epilogue"/>
                <a:cs typeface="Epilogue"/>
                <a:sym typeface="Epilogue"/>
              </a:rPr>
              <a:t>Lists</a:t>
            </a:r>
            <a:r>
              <a:rPr b="0" i="0" lang="en-US" sz="1750" u="none" cap="none" strike="noStrike">
                <a:solidFill>
                  <a:srgbClr val="EBECEF"/>
                </a:solidFill>
                <a:latin typeface="Epilogue"/>
                <a:ea typeface="Epilogue"/>
                <a:cs typeface="Epilogue"/>
                <a:sym typeface="Epilogue"/>
              </a:rPr>
              <a:t> and </a:t>
            </a:r>
            <a:r>
              <a:rPr b="1" i="0" lang="en-US" sz="1750" u="none" cap="none" strike="noStrike">
                <a:solidFill>
                  <a:srgbClr val="EBECEF"/>
                </a:solidFill>
                <a:latin typeface="Epilogue"/>
                <a:ea typeface="Epilogue"/>
                <a:cs typeface="Epilogue"/>
                <a:sym typeface="Epilogue"/>
              </a:rPr>
              <a:t>Tuples</a:t>
            </a:r>
            <a:r>
              <a:rPr b="0" i="0" lang="en-US" sz="1750" u="none" cap="none" strike="noStrike">
                <a:solidFill>
                  <a:srgbClr val="EBECEF"/>
                </a:solidFill>
                <a:latin typeface="Epilogue"/>
                <a:ea typeface="Epilogue"/>
                <a:cs typeface="Epilogue"/>
                <a:sym typeface="Epilogue"/>
              </a:rPr>
              <a:t>: </a:t>
            </a:r>
            <a:r>
              <a:rPr b="0" i="0" lang="en-US" sz="1750" u="none" cap="none" strike="noStrike">
                <a:solidFill>
                  <a:srgbClr val="8C98CA"/>
                </a:solidFill>
                <a:latin typeface="Epilogue"/>
                <a:ea typeface="Epilogue"/>
                <a:cs typeface="Epilogue"/>
                <a:sym typeface="Epilogue"/>
              </a:rPr>
              <a:t>Ordered</a:t>
            </a:r>
            <a:r>
              <a:rPr b="0" i="0" lang="en-US" sz="1750" u="none" cap="none" strike="noStrike">
                <a:solidFill>
                  <a:srgbClr val="EBECEF"/>
                </a:solidFill>
                <a:latin typeface="Epilogue"/>
                <a:ea typeface="Epilogue"/>
                <a:cs typeface="Epilogue"/>
                <a:sym typeface="Epilogue"/>
              </a:rPr>
              <a:t> – elements maintain their insertion order, allowing access by index.</a:t>
            </a:r>
            <a:endParaRPr b="0" i="0" sz="1750" u="none" cap="none" strike="noStrike"/>
          </a:p>
        </p:txBody>
      </p:sp>
      <p:sp>
        <p:nvSpPr>
          <p:cNvPr id="84" name="Google Shape;84;p12"/>
          <p:cNvSpPr/>
          <p:nvPr/>
        </p:nvSpPr>
        <p:spPr>
          <a:xfrm>
            <a:off x="7599521" y="4106347"/>
            <a:ext cx="6244709" cy="1088708"/>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EBECEF"/>
              </a:buClr>
              <a:buSzPts val="1750"/>
              <a:buFont typeface="Epilogue"/>
              <a:buNone/>
            </a:pPr>
            <a:r>
              <a:rPr b="1" i="0" lang="en-US" sz="1750" u="none" cap="none" strike="noStrike">
                <a:solidFill>
                  <a:srgbClr val="EBECEF"/>
                </a:solidFill>
                <a:latin typeface="Epilogue"/>
                <a:ea typeface="Epilogue"/>
                <a:cs typeface="Epilogue"/>
                <a:sym typeface="Epilogue"/>
              </a:rPr>
              <a:t>Dictionaries</a:t>
            </a:r>
            <a:r>
              <a:rPr b="0" i="0" lang="en-US" sz="1750" u="none" cap="none" strike="noStrike">
                <a:solidFill>
                  <a:srgbClr val="EBECEF"/>
                </a:solidFill>
                <a:latin typeface="Epilogue"/>
                <a:ea typeface="Epilogue"/>
                <a:cs typeface="Epilogue"/>
                <a:sym typeface="Epilogue"/>
              </a:rPr>
              <a:t>: </a:t>
            </a:r>
            <a:r>
              <a:rPr b="0" i="0" lang="en-US" sz="1750" u="none" cap="none" strike="noStrike">
                <a:solidFill>
                  <a:srgbClr val="8C98CA"/>
                </a:solidFill>
                <a:latin typeface="Epilogue"/>
                <a:ea typeface="Epilogue"/>
                <a:cs typeface="Epilogue"/>
                <a:sym typeface="Epilogue"/>
              </a:rPr>
              <a:t>Ordered</a:t>
            </a:r>
            <a:r>
              <a:rPr b="0" i="0" lang="en-US" sz="1750" u="none" cap="none" strike="noStrike">
                <a:solidFill>
                  <a:srgbClr val="EBECEF"/>
                </a:solidFill>
                <a:latin typeface="Epilogue"/>
                <a:ea typeface="Epilogue"/>
                <a:cs typeface="Epilogue"/>
                <a:sym typeface="Epilogue"/>
              </a:rPr>
              <a:t> by insertion (Python 3.7+). Keys must be unique, though values can be duplicated.</a:t>
            </a:r>
            <a:endParaRPr b="0" i="0" sz="1750" u="none" cap="none" strike="noStrike"/>
          </a:p>
        </p:txBody>
      </p:sp>
      <p:sp>
        <p:nvSpPr>
          <p:cNvPr id="85" name="Google Shape;85;p12"/>
          <p:cNvSpPr/>
          <p:nvPr/>
        </p:nvSpPr>
        <p:spPr>
          <a:xfrm>
            <a:off x="793790" y="5529501"/>
            <a:ext cx="13042821" cy="1326713"/>
          </a:xfrm>
          <a:prstGeom prst="roundRect">
            <a:avLst>
              <a:gd fmla="val 7181" name="adj"/>
            </a:avLst>
          </a:prstGeom>
          <a:solidFill>
            <a:srgbClr val="181E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86" name="Google Shape;86;p12"/>
          <p:cNvPicPr preferRelativeResize="0"/>
          <p:nvPr/>
        </p:nvPicPr>
        <p:blipFill rotWithShape="1">
          <a:blip r:embed="rId3">
            <a:alphaModFix/>
          </a:blip>
          <a:srcRect b="0" l="0" r="0" t="0"/>
          <a:stretch/>
        </p:blipFill>
        <p:spPr>
          <a:xfrm>
            <a:off x="1020604" y="5858351"/>
            <a:ext cx="283488" cy="226814"/>
          </a:xfrm>
          <a:prstGeom prst="rect">
            <a:avLst/>
          </a:prstGeom>
          <a:noFill/>
          <a:ln>
            <a:noFill/>
          </a:ln>
        </p:spPr>
      </p:pic>
      <p:sp>
        <p:nvSpPr>
          <p:cNvPr id="87" name="Google Shape;87;p12"/>
          <p:cNvSpPr/>
          <p:nvPr/>
        </p:nvSpPr>
        <p:spPr>
          <a:xfrm>
            <a:off x="1530906" y="5812988"/>
            <a:ext cx="12078891" cy="725805"/>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FFFFFF"/>
              </a:buClr>
              <a:buSzPts val="1750"/>
              <a:buFont typeface="Epilogue"/>
              <a:buNone/>
            </a:pPr>
            <a:r>
              <a:rPr b="0" i="0" lang="en-US" sz="1750" u="none" cap="none" strike="noStrike">
                <a:solidFill>
                  <a:srgbClr val="FFFFFF"/>
                </a:solidFill>
                <a:latin typeface="Epilogue"/>
                <a:ea typeface="Epilogue"/>
                <a:cs typeface="Epilogue"/>
                <a:sym typeface="Epilogue"/>
              </a:rPr>
              <a:t>Understanding mutability is crucial for preventing unexpected side effects in your code, especially when passing data structures between functions.</a:t>
            </a:r>
            <a:endParaRPr b="0" i="0" sz="1750" u="none" cap="none" strike="noStrike"/>
          </a:p>
        </p:txBody>
      </p:sp>
      <p:sp>
        <p:nvSpPr>
          <p:cNvPr id="88" name="Google Shape;88;p12"/>
          <p:cNvSpPr/>
          <p:nvPr/>
        </p:nvSpPr>
        <p:spPr>
          <a:xfrm>
            <a:off x="12275325" y="7104700"/>
            <a:ext cx="2355000" cy="1046100"/>
          </a:xfrm>
          <a:prstGeom prst="rect">
            <a:avLst/>
          </a:prstGeom>
          <a:solidFill>
            <a:srgbClr val="080E2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pic>
        <p:nvPicPr>
          <p:cNvPr descr="preencoded.png" id="94" name="Google Shape;94;p13"/>
          <p:cNvPicPr preferRelativeResize="0"/>
          <p:nvPr/>
        </p:nvPicPr>
        <p:blipFill rotWithShape="1">
          <a:blip r:embed="rId3">
            <a:alphaModFix/>
          </a:blip>
          <a:srcRect b="0" l="0" r="0" t="0"/>
          <a:stretch/>
        </p:blipFill>
        <p:spPr>
          <a:xfrm>
            <a:off x="9144000" y="0"/>
            <a:ext cx="5486400" cy="8229600"/>
          </a:xfrm>
          <a:prstGeom prst="rect">
            <a:avLst/>
          </a:prstGeom>
          <a:noFill/>
          <a:ln>
            <a:noFill/>
          </a:ln>
        </p:spPr>
      </p:pic>
      <p:sp>
        <p:nvSpPr>
          <p:cNvPr id="95" name="Google Shape;95;p13"/>
          <p:cNvSpPr/>
          <p:nvPr/>
        </p:nvSpPr>
        <p:spPr>
          <a:xfrm>
            <a:off x="703302" y="921544"/>
            <a:ext cx="6298406" cy="627817"/>
          </a:xfrm>
          <a:prstGeom prst="rect">
            <a:avLst/>
          </a:prstGeom>
          <a:noFill/>
          <a:ln>
            <a:noFill/>
          </a:ln>
        </p:spPr>
        <p:txBody>
          <a:bodyPr anchorCtr="0" anchor="t" bIns="0" lIns="0" spcFirstLastPara="1" rIns="0" wrap="square" tIns="0">
            <a:noAutofit/>
          </a:bodyPr>
          <a:lstStyle/>
          <a:p>
            <a:pPr indent="0" lvl="0" marL="0" marR="0" rtl="0" algn="l">
              <a:lnSpc>
                <a:spcPct val="124050"/>
              </a:lnSpc>
              <a:spcBef>
                <a:spcPts val="0"/>
              </a:spcBef>
              <a:spcAft>
                <a:spcPts val="0"/>
              </a:spcAft>
              <a:buClr>
                <a:srgbClr val="FFFFFF"/>
              </a:buClr>
              <a:buSzPts val="3950"/>
              <a:buFont typeface="Fraunces"/>
              <a:buNone/>
            </a:pPr>
            <a:r>
              <a:rPr b="0" i="0" lang="en-US" sz="3950" u="none" cap="none" strike="noStrike">
                <a:solidFill>
                  <a:srgbClr val="FFFFFF"/>
                </a:solidFill>
                <a:latin typeface="Fraunces"/>
                <a:ea typeface="Fraunces"/>
                <a:cs typeface="Fraunces"/>
                <a:sym typeface="Fraunces"/>
              </a:rPr>
              <a:t>Practical Uses &amp; Examples</a:t>
            </a:r>
            <a:endParaRPr b="0" i="0" sz="3950" u="none" cap="none" strike="noStrike"/>
          </a:p>
        </p:txBody>
      </p:sp>
      <p:pic>
        <p:nvPicPr>
          <p:cNvPr descr="preencoded.png" id="96" name="Google Shape;96;p13"/>
          <p:cNvPicPr preferRelativeResize="0"/>
          <p:nvPr/>
        </p:nvPicPr>
        <p:blipFill rotWithShape="1">
          <a:blip r:embed="rId4">
            <a:alphaModFix/>
          </a:blip>
          <a:srcRect b="0" l="0" r="0" t="0"/>
          <a:stretch/>
        </p:blipFill>
        <p:spPr>
          <a:xfrm>
            <a:off x="703302" y="1875830"/>
            <a:ext cx="200858" cy="200858"/>
          </a:xfrm>
          <a:prstGeom prst="rect">
            <a:avLst/>
          </a:prstGeom>
          <a:noFill/>
          <a:ln>
            <a:noFill/>
          </a:ln>
        </p:spPr>
      </p:pic>
      <p:sp>
        <p:nvSpPr>
          <p:cNvPr id="97" name="Google Shape;97;p13"/>
          <p:cNvSpPr/>
          <p:nvPr/>
        </p:nvSpPr>
        <p:spPr>
          <a:xfrm>
            <a:off x="703302" y="2169200"/>
            <a:ext cx="3768209" cy="22860"/>
          </a:xfrm>
          <a:prstGeom prst="rect">
            <a:avLst/>
          </a:prstGeom>
          <a:solidFill>
            <a:srgbClr val="8C9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13"/>
          <p:cNvSpPr/>
          <p:nvPr/>
        </p:nvSpPr>
        <p:spPr>
          <a:xfrm>
            <a:off x="703302" y="2315289"/>
            <a:ext cx="3373041" cy="313968"/>
          </a:xfrm>
          <a:prstGeom prst="rect">
            <a:avLst/>
          </a:prstGeom>
          <a:noFill/>
          <a:ln>
            <a:noFill/>
          </a:ln>
        </p:spPr>
        <p:txBody>
          <a:bodyPr anchorCtr="0" anchor="t" bIns="0" lIns="0" spcFirstLastPara="1" rIns="0" wrap="square" tIns="0">
            <a:noAutofit/>
          </a:bodyPr>
          <a:lstStyle/>
          <a:p>
            <a:pPr indent="0" lvl="0" marL="0" marR="0" rtl="0" algn="l">
              <a:lnSpc>
                <a:spcPct val="125641"/>
              </a:lnSpc>
              <a:spcBef>
                <a:spcPts val="0"/>
              </a:spcBef>
              <a:spcAft>
                <a:spcPts val="0"/>
              </a:spcAft>
              <a:buClr>
                <a:srgbClr val="EBECEF"/>
              </a:buClr>
              <a:buSzPts val="1950"/>
              <a:buFont typeface="Fraunces"/>
              <a:buNone/>
            </a:pPr>
            <a:r>
              <a:rPr b="0" i="0" lang="en-US" sz="1950" u="none" cap="none" strike="noStrike">
                <a:solidFill>
                  <a:srgbClr val="EBECEF"/>
                </a:solidFill>
                <a:latin typeface="Fraunces"/>
                <a:ea typeface="Fraunces"/>
                <a:cs typeface="Fraunces"/>
                <a:sym typeface="Fraunces"/>
              </a:rPr>
              <a:t>Lists: Dynamic Data Storage</a:t>
            </a:r>
            <a:endParaRPr b="0" i="0" sz="1950" u="none" cap="none" strike="noStrike"/>
          </a:p>
        </p:txBody>
      </p:sp>
      <p:sp>
        <p:nvSpPr>
          <p:cNvPr id="99" name="Google Shape;99;p13"/>
          <p:cNvSpPr/>
          <p:nvPr/>
        </p:nvSpPr>
        <p:spPr>
          <a:xfrm>
            <a:off x="703302" y="2749748"/>
            <a:ext cx="3768209" cy="1607344"/>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EBECEF"/>
              </a:buClr>
              <a:buSzPts val="1550"/>
              <a:buFont typeface="Epilogue"/>
              <a:buNone/>
            </a:pPr>
            <a:r>
              <a:rPr b="0" i="0" lang="en-US" sz="1550" u="none" cap="none" strike="noStrike">
                <a:solidFill>
                  <a:srgbClr val="EBECEF"/>
                </a:solidFill>
                <a:latin typeface="Epilogue"/>
                <a:ea typeface="Epilogue"/>
                <a:cs typeface="Epilogue"/>
                <a:sym typeface="Epilogue"/>
              </a:rPr>
              <a:t>Ideal for collections that frequently change. Use lists for implementing stacks (LIFO), queues (FIFO), and for general data processing where elements are added or removed.</a:t>
            </a:r>
            <a:endParaRPr b="0" i="0" sz="1550" u="none" cap="none" strike="noStrike"/>
          </a:p>
        </p:txBody>
      </p:sp>
      <p:sp>
        <p:nvSpPr>
          <p:cNvPr id="100" name="Google Shape;100;p13"/>
          <p:cNvSpPr/>
          <p:nvPr/>
        </p:nvSpPr>
        <p:spPr>
          <a:xfrm>
            <a:off x="703302" y="4477583"/>
            <a:ext cx="3768209" cy="344329"/>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EBECEF"/>
              </a:buClr>
              <a:buSzPts val="1550"/>
              <a:buFont typeface="Consolas"/>
              <a:buNone/>
            </a:pPr>
            <a:r>
              <a:rPr b="0" i="0" lang="en-US" sz="1550" u="none" cap="none" strike="noStrike">
                <a:solidFill>
                  <a:srgbClr val="EBECEF"/>
                </a:solidFill>
                <a:highlight>
                  <a:srgbClr val="151B33"/>
                </a:highlight>
                <a:latin typeface="Consolas"/>
                <a:ea typeface="Consolas"/>
                <a:cs typeface="Consolas"/>
                <a:sym typeface="Consolas"/>
              </a:rPr>
              <a:t>shopping_list = ['milk', 'eggs', 'bread']</a:t>
            </a:r>
            <a:endParaRPr b="0" i="0" sz="1550" u="none" cap="none" strike="noStrike"/>
          </a:p>
        </p:txBody>
      </p:sp>
      <p:pic>
        <p:nvPicPr>
          <p:cNvPr descr="preencoded.png" id="101" name="Google Shape;101;p13"/>
          <p:cNvPicPr preferRelativeResize="0"/>
          <p:nvPr/>
        </p:nvPicPr>
        <p:blipFill rotWithShape="1">
          <a:blip r:embed="rId5">
            <a:alphaModFix/>
          </a:blip>
          <a:srcRect b="0" l="0" r="0" t="0"/>
          <a:stretch/>
        </p:blipFill>
        <p:spPr>
          <a:xfrm>
            <a:off x="4672370" y="1875830"/>
            <a:ext cx="200858" cy="200858"/>
          </a:xfrm>
          <a:prstGeom prst="rect">
            <a:avLst/>
          </a:prstGeom>
          <a:noFill/>
          <a:ln>
            <a:noFill/>
          </a:ln>
        </p:spPr>
      </p:pic>
      <p:sp>
        <p:nvSpPr>
          <p:cNvPr id="102" name="Google Shape;102;p13"/>
          <p:cNvSpPr/>
          <p:nvPr/>
        </p:nvSpPr>
        <p:spPr>
          <a:xfrm>
            <a:off x="4672370" y="2169200"/>
            <a:ext cx="3768328" cy="22860"/>
          </a:xfrm>
          <a:prstGeom prst="rect">
            <a:avLst/>
          </a:prstGeom>
          <a:solidFill>
            <a:srgbClr val="8C9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13"/>
          <p:cNvSpPr/>
          <p:nvPr/>
        </p:nvSpPr>
        <p:spPr>
          <a:xfrm>
            <a:off x="4672370" y="2315289"/>
            <a:ext cx="2754273" cy="313968"/>
          </a:xfrm>
          <a:prstGeom prst="rect">
            <a:avLst/>
          </a:prstGeom>
          <a:noFill/>
          <a:ln>
            <a:noFill/>
          </a:ln>
        </p:spPr>
        <p:txBody>
          <a:bodyPr anchorCtr="0" anchor="t" bIns="0" lIns="0" spcFirstLastPara="1" rIns="0" wrap="square" tIns="0">
            <a:noAutofit/>
          </a:bodyPr>
          <a:lstStyle/>
          <a:p>
            <a:pPr indent="0" lvl="0" marL="0" marR="0" rtl="0" algn="l">
              <a:lnSpc>
                <a:spcPct val="125641"/>
              </a:lnSpc>
              <a:spcBef>
                <a:spcPts val="0"/>
              </a:spcBef>
              <a:spcAft>
                <a:spcPts val="0"/>
              </a:spcAft>
              <a:buClr>
                <a:srgbClr val="EBECEF"/>
              </a:buClr>
              <a:buSzPts val="1950"/>
              <a:buFont typeface="Fraunces"/>
              <a:buNone/>
            </a:pPr>
            <a:r>
              <a:rPr b="0" i="0" lang="en-US" sz="1950" u="none" cap="none" strike="noStrike">
                <a:solidFill>
                  <a:srgbClr val="EBECEF"/>
                </a:solidFill>
                <a:latin typeface="Fraunces"/>
                <a:ea typeface="Fraunces"/>
                <a:cs typeface="Fraunces"/>
                <a:sym typeface="Fraunces"/>
              </a:rPr>
              <a:t>Tuples: Fixed Data Sets</a:t>
            </a:r>
            <a:endParaRPr b="0" i="0" sz="1950" u="none" cap="none" strike="noStrike"/>
          </a:p>
        </p:txBody>
      </p:sp>
      <p:sp>
        <p:nvSpPr>
          <p:cNvPr id="104" name="Google Shape;104;p13"/>
          <p:cNvSpPr/>
          <p:nvPr/>
        </p:nvSpPr>
        <p:spPr>
          <a:xfrm>
            <a:off x="4672370" y="2749748"/>
            <a:ext cx="3768328" cy="1607344"/>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EBECEF"/>
              </a:buClr>
              <a:buSzPts val="1550"/>
              <a:buFont typeface="Epilogue"/>
              <a:buNone/>
            </a:pPr>
            <a:r>
              <a:rPr b="0" i="0" lang="en-US" sz="1550" u="none" cap="none" strike="noStrike">
                <a:solidFill>
                  <a:srgbClr val="EBECEF"/>
                </a:solidFill>
                <a:latin typeface="Epilogue"/>
                <a:ea typeface="Epilogue"/>
                <a:cs typeface="Epilogue"/>
                <a:sym typeface="Epilogue"/>
              </a:rPr>
              <a:t>Excellent for storing data that shouldn't change, like geographical coordinates, RGB color values, or database records where the structure is consistent.</a:t>
            </a:r>
            <a:endParaRPr b="0" i="0" sz="1550" u="none" cap="none" strike="noStrike"/>
          </a:p>
        </p:txBody>
      </p:sp>
      <p:sp>
        <p:nvSpPr>
          <p:cNvPr id="105" name="Google Shape;105;p13"/>
          <p:cNvSpPr/>
          <p:nvPr/>
        </p:nvSpPr>
        <p:spPr>
          <a:xfrm>
            <a:off x="4672370" y="4477583"/>
            <a:ext cx="3768328" cy="344329"/>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EBECEF"/>
              </a:buClr>
              <a:buSzPts val="1550"/>
              <a:buFont typeface="Consolas"/>
              <a:buNone/>
            </a:pPr>
            <a:r>
              <a:rPr b="0" i="0" lang="en-US" sz="1550" u="none" cap="none" strike="noStrike">
                <a:solidFill>
                  <a:srgbClr val="EBECEF"/>
                </a:solidFill>
                <a:highlight>
                  <a:srgbClr val="151B33"/>
                </a:highlight>
                <a:latin typeface="Consolas"/>
                <a:ea typeface="Consolas"/>
                <a:cs typeface="Consolas"/>
                <a:sym typeface="Consolas"/>
              </a:rPr>
              <a:t>coordinates = (40.7128, -74.0060)</a:t>
            </a:r>
            <a:endParaRPr b="0" i="0" sz="1550" u="none" cap="none" strike="noStrike"/>
          </a:p>
        </p:txBody>
      </p:sp>
      <p:pic>
        <p:nvPicPr>
          <p:cNvPr descr="preencoded.png" id="106" name="Google Shape;106;p13"/>
          <p:cNvPicPr preferRelativeResize="0"/>
          <p:nvPr/>
        </p:nvPicPr>
        <p:blipFill rotWithShape="1">
          <a:blip r:embed="rId6">
            <a:alphaModFix/>
          </a:blip>
          <a:srcRect b="0" l="0" r="0" t="0"/>
          <a:stretch/>
        </p:blipFill>
        <p:spPr>
          <a:xfrm>
            <a:off x="703302" y="5198507"/>
            <a:ext cx="200858" cy="200858"/>
          </a:xfrm>
          <a:prstGeom prst="rect">
            <a:avLst/>
          </a:prstGeom>
          <a:noFill/>
          <a:ln>
            <a:noFill/>
          </a:ln>
        </p:spPr>
      </p:pic>
      <p:sp>
        <p:nvSpPr>
          <p:cNvPr id="107" name="Google Shape;107;p13"/>
          <p:cNvSpPr/>
          <p:nvPr/>
        </p:nvSpPr>
        <p:spPr>
          <a:xfrm>
            <a:off x="703302" y="5491877"/>
            <a:ext cx="7737396" cy="22860"/>
          </a:xfrm>
          <a:prstGeom prst="rect">
            <a:avLst/>
          </a:prstGeom>
          <a:solidFill>
            <a:srgbClr val="8C9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3"/>
          <p:cNvSpPr/>
          <p:nvPr/>
        </p:nvSpPr>
        <p:spPr>
          <a:xfrm>
            <a:off x="703302" y="5637967"/>
            <a:ext cx="3703439" cy="313968"/>
          </a:xfrm>
          <a:prstGeom prst="rect">
            <a:avLst/>
          </a:prstGeom>
          <a:noFill/>
          <a:ln>
            <a:noFill/>
          </a:ln>
        </p:spPr>
        <p:txBody>
          <a:bodyPr anchorCtr="0" anchor="t" bIns="0" lIns="0" spcFirstLastPara="1" rIns="0" wrap="square" tIns="0">
            <a:noAutofit/>
          </a:bodyPr>
          <a:lstStyle/>
          <a:p>
            <a:pPr indent="0" lvl="0" marL="0" marR="0" rtl="0" algn="l">
              <a:lnSpc>
                <a:spcPct val="125641"/>
              </a:lnSpc>
              <a:spcBef>
                <a:spcPts val="0"/>
              </a:spcBef>
              <a:spcAft>
                <a:spcPts val="0"/>
              </a:spcAft>
              <a:buClr>
                <a:srgbClr val="EBECEF"/>
              </a:buClr>
              <a:buSzPts val="1950"/>
              <a:buFont typeface="Fraunces"/>
              <a:buNone/>
            </a:pPr>
            <a:r>
              <a:rPr b="0" i="0" lang="en-US" sz="1950" u="none" cap="none" strike="noStrike">
                <a:solidFill>
                  <a:srgbClr val="EBECEF"/>
                </a:solidFill>
                <a:latin typeface="Fraunces"/>
                <a:ea typeface="Fraunces"/>
                <a:cs typeface="Fraunces"/>
                <a:sym typeface="Fraunces"/>
              </a:rPr>
              <a:t>Dictionaries: Efficient Lookups</a:t>
            </a:r>
            <a:endParaRPr b="0" i="0" sz="1950" u="none" cap="none" strike="noStrike"/>
          </a:p>
        </p:txBody>
      </p:sp>
      <p:sp>
        <p:nvSpPr>
          <p:cNvPr id="109" name="Google Shape;109;p13"/>
          <p:cNvSpPr/>
          <p:nvPr/>
        </p:nvSpPr>
        <p:spPr>
          <a:xfrm>
            <a:off x="703302" y="6072426"/>
            <a:ext cx="7737396" cy="642938"/>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EBECEF"/>
              </a:buClr>
              <a:buSzPts val="1550"/>
              <a:buFont typeface="Epilogue"/>
              <a:buNone/>
            </a:pPr>
            <a:r>
              <a:rPr b="0" i="0" lang="en-US" sz="1550" u="none" cap="none" strike="noStrike">
                <a:solidFill>
                  <a:srgbClr val="EBECEF"/>
                </a:solidFill>
                <a:latin typeface="Epilogue"/>
                <a:ea typeface="Epilogue"/>
                <a:cs typeface="Epilogue"/>
                <a:sym typeface="Epilogue"/>
              </a:rPr>
              <a:t>Perfect for data that needs quick retrieval based on a unique identifier. Common uses include user profiles, configuration settings, or mapping data.</a:t>
            </a:r>
            <a:endParaRPr b="0" i="0" sz="1550" u="none" cap="none" strike="noStrike"/>
          </a:p>
        </p:txBody>
      </p:sp>
      <p:sp>
        <p:nvSpPr>
          <p:cNvPr id="110" name="Google Shape;110;p13"/>
          <p:cNvSpPr/>
          <p:nvPr/>
        </p:nvSpPr>
        <p:spPr>
          <a:xfrm>
            <a:off x="703302" y="6835854"/>
            <a:ext cx="7737396" cy="321469"/>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EBECEF"/>
              </a:buClr>
              <a:buSzPts val="1550"/>
              <a:buFont typeface="Epilogue"/>
              <a:buNone/>
            </a:pPr>
            <a:r>
              <a:rPr b="0" i="0" lang="en-US" sz="1550" u="none" cap="none" strike="noStrike">
                <a:solidFill>
                  <a:srgbClr val="EBECEF"/>
                </a:solidFill>
                <a:latin typeface="Epilogue"/>
                <a:ea typeface="Epilogue"/>
                <a:cs typeface="Epilogue"/>
                <a:sym typeface="Epilogue"/>
              </a:rPr>
              <a:t>user_profile = {'username': 'coder_guy', 'status': 'online'}</a:t>
            </a:r>
            <a:endParaRPr b="0" i="0" sz="1550" u="none" cap="none" strike="noStrike"/>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